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</p:sldIdLst>
  <p:sldSz cy="5143500" cx="9144000"/>
  <p:notesSz cx="6858000" cy="9144000"/>
  <p:embeddedFontLst>
    <p:embeddedFont>
      <p:font typeface="Oswald Medium"/>
      <p:regular r:id="rId45"/>
      <p:bold r:id="rId46"/>
    </p:embeddedFont>
    <p:embeddedFont>
      <p:font typeface="Montserrat"/>
      <p:regular r:id="rId47"/>
      <p:bold r:id="rId48"/>
      <p:italic r:id="rId49"/>
      <p:boldItalic r:id="rId50"/>
    </p:embeddedFont>
    <p:embeddedFont>
      <p:font typeface="Montserrat Medium"/>
      <p:regular r:id="rId51"/>
      <p:bold r:id="rId52"/>
      <p:italic r:id="rId53"/>
      <p:boldItalic r:id="rId54"/>
    </p:embeddedFont>
    <p:embeddedFont>
      <p:font typeface="Oswald"/>
      <p:regular r:id="rId55"/>
      <p:bold r:id="rId56"/>
    </p:embeddedFont>
    <p:embeddedFont>
      <p:font typeface="Open Sans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font" Target="fonts/OswaldMedium-bold.fntdata"/><Relationship Id="rId45" Type="http://schemas.openxmlformats.org/officeDocument/2006/relationships/font" Target="fonts/Oswald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Montserrat-bold.fntdata"/><Relationship Id="rId47" Type="http://schemas.openxmlformats.org/officeDocument/2006/relationships/font" Target="fonts/Montserrat-regular.fntdata"/><Relationship Id="rId49" Type="http://schemas.openxmlformats.org/officeDocument/2006/relationships/font" Target="fonts/Montserra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OpenSans-boldItalic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MontserratMedium-regular.fntdata"/><Relationship Id="rId50" Type="http://schemas.openxmlformats.org/officeDocument/2006/relationships/font" Target="fonts/Montserrat-boldItalic.fntdata"/><Relationship Id="rId53" Type="http://schemas.openxmlformats.org/officeDocument/2006/relationships/font" Target="fonts/MontserratMedium-italic.fntdata"/><Relationship Id="rId52" Type="http://schemas.openxmlformats.org/officeDocument/2006/relationships/font" Target="fonts/MontserratMedium-bold.fntdata"/><Relationship Id="rId11" Type="http://schemas.openxmlformats.org/officeDocument/2006/relationships/slide" Target="slides/slide7.xml"/><Relationship Id="rId55" Type="http://schemas.openxmlformats.org/officeDocument/2006/relationships/font" Target="fonts/Oswald-regular.fntdata"/><Relationship Id="rId10" Type="http://schemas.openxmlformats.org/officeDocument/2006/relationships/slide" Target="slides/slide6.xml"/><Relationship Id="rId54" Type="http://schemas.openxmlformats.org/officeDocument/2006/relationships/font" Target="fonts/MontserratMedium-boldItalic.fntdata"/><Relationship Id="rId13" Type="http://schemas.openxmlformats.org/officeDocument/2006/relationships/slide" Target="slides/slide9.xml"/><Relationship Id="rId57" Type="http://schemas.openxmlformats.org/officeDocument/2006/relationships/font" Target="fonts/OpenSans-regular.fntdata"/><Relationship Id="rId12" Type="http://schemas.openxmlformats.org/officeDocument/2006/relationships/slide" Target="slides/slide8.xml"/><Relationship Id="rId56" Type="http://schemas.openxmlformats.org/officeDocument/2006/relationships/font" Target="fonts/Oswald-bold.fntdata"/><Relationship Id="rId15" Type="http://schemas.openxmlformats.org/officeDocument/2006/relationships/slide" Target="slides/slide11.xml"/><Relationship Id="rId59" Type="http://schemas.openxmlformats.org/officeDocument/2006/relationships/font" Target="fonts/OpenSans-italic.fntdata"/><Relationship Id="rId14" Type="http://schemas.openxmlformats.org/officeDocument/2006/relationships/slide" Target="slides/slide10.xml"/><Relationship Id="rId58" Type="http://schemas.openxmlformats.org/officeDocument/2006/relationships/font" Target="fonts/OpenSans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13fd68fdddf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13fd68fdddf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3fbfca9cf7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3fbfca9cf7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13fbfca9cf7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13fbfca9cf7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13eee5e92a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13eee5e92a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13eee5e92a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13eee5e92a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011cc32755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1011cc32755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13eee5e92a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13eee5e92a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1011cc32755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1011cc32755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1011cc32755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1011cc32755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13eee5e95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13eee5e95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9e46f12aa4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9e46f12aa4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1011cc32755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1011cc32755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1011cc32755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1011cc32755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9ac7ea12a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9ac7ea12a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1011cc32755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1011cc32755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13fbfca9cf7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13fbfca9cf7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011cc32755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011cc3275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1011cc32755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1011cc32755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9ac7ea12a4_0_2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9ac7ea12a4_0_2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1011cc3275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1011cc3275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aae1a292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aae1a292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13eee5e92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13eee5e92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13fbfca9cf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13fbfca9cf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13fbfca9cf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13fbfca9cf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3fbfca9cf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3fbfca9cf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011cc3275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1011cc3275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1011cc3275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1011cc3275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1011cc3275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1011cc3275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13fbfca9cf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13fbfca9cf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1011cc32755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1011cc32755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1011cc32755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1011cc32755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1011cc32755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1011cc32755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136e8a9844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136e8a9844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1011cc32755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1011cc3275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13fbfca9cf7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13fbfca9cf7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136e8a984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136e8a984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1011cc3275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1011cc3275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13fd68fdddf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13fd68fdddf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13fd68fdddf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13fd68fdddf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Response_duration (['trial_response_time'] - pd_data_all['trial_stim_on_time']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Stimulus_delay l['trial_stim_on_time'] - pd_data_all['trial_start_time']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stimulus_location[index] = 2  # 2 IS RIGHT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stimulus_contrast[index] = pd_data_all['trial_stim_contrast_right'][index]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Normalize data by subtracting the mean and dividing by the standard deviation (x - np.nanmean(x)) / (np.nanstd(x)) )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Our t-test had a few assumptions, mainly that each trial was independent of each other. We understand that this is a large assumption to make, since we were using hierarchical data, however it was an assumption made for the sake of simplicity.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246900" y="1246900"/>
            <a:ext cx="6627000" cy="396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785350" y="1445950"/>
            <a:ext cx="5573400" cy="19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905775" y="3489900"/>
            <a:ext cx="5332500" cy="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rgbClr val="9C7E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480672" y="4589052"/>
            <a:ext cx="4182751" cy="402045"/>
            <a:chOff x="-79178" y="4632327"/>
            <a:chExt cx="4182751" cy="402045"/>
          </a:xfrm>
        </p:grpSpPr>
        <p:sp>
          <p:nvSpPr>
            <p:cNvPr id="15" name="Google Shape;15;p2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2469022" y="152402"/>
            <a:ext cx="4182751" cy="402045"/>
            <a:chOff x="-79178" y="4632327"/>
            <a:chExt cx="4182751" cy="402045"/>
          </a:xfrm>
        </p:grpSpPr>
        <p:sp>
          <p:nvSpPr>
            <p:cNvPr id="48" name="Google Shape;48;p2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2"/>
          <p:cNvSpPr/>
          <p:nvPr/>
        </p:nvSpPr>
        <p:spPr>
          <a:xfrm rot="-5400000">
            <a:off x="7623313" y="4042080"/>
            <a:ext cx="1904100" cy="289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"/>
          <p:cNvSpPr/>
          <p:nvPr/>
        </p:nvSpPr>
        <p:spPr>
          <a:xfrm rot="-2700000">
            <a:off x="8423164" y="2732612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"/>
          <p:cNvSpPr/>
          <p:nvPr/>
        </p:nvSpPr>
        <p:spPr>
          <a:xfrm rot="-2700000">
            <a:off x="8423164" y="2341930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11"/>
          <p:cNvGrpSpPr/>
          <p:nvPr/>
        </p:nvGrpSpPr>
        <p:grpSpPr>
          <a:xfrm>
            <a:off x="2480622" y="4718352"/>
            <a:ext cx="4182751" cy="402045"/>
            <a:chOff x="-79178" y="4632327"/>
            <a:chExt cx="4182751" cy="402045"/>
          </a:xfrm>
        </p:grpSpPr>
        <p:sp>
          <p:nvSpPr>
            <p:cNvPr id="321" name="Google Shape;321;p11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1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1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1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1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1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1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1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1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1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1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3" name="Google Shape;353;p11"/>
          <p:cNvSpPr/>
          <p:nvPr/>
        </p:nvSpPr>
        <p:spPr>
          <a:xfrm>
            <a:off x="0" y="1660000"/>
            <a:ext cx="7585200" cy="186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1"/>
          <p:cNvSpPr txBox="1"/>
          <p:nvPr>
            <p:ph hasCustomPrompt="1" type="title"/>
          </p:nvPr>
        </p:nvSpPr>
        <p:spPr>
          <a:xfrm>
            <a:off x="1558625" y="1660000"/>
            <a:ext cx="6026700" cy="195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5" name="Google Shape;355;p11"/>
          <p:cNvSpPr txBox="1"/>
          <p:nvPr>
            <p:ph idx="1" type="body"/>
          </p:nvPr>
        </p:nvSpPr>
        <p:spPr>
          <a:xfrm>
            <a:off x="1995600" y="3529900"/>
            <a:ext cx="51528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accen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" name="Google Shape;356;p11"/>
          <p:cNvSpPr/>
          <p:nvPr/>
        </p:nvSpPr>
        <p:spPr>
          <a:xfrm rot="10800000">
            <a:off x="-9" y="723447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1"/>
          <p:cNvSpPr/>
          <p:nvPr/>
        </p:nvSpPr>
        <p:spPr>
          <a:xfrm rot="-8100000">
            <a:off x="2019785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1"/>
          <p:cNvSpPr/>
          <p:nvPr/>
        </p:nvSpPr>
        <p:spPr>
          <a:xfrm rot="-8100000">
            <a:off x="172767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11"/>
          <p:cNvSpPr/>
          <p:nvPr/>
        </p:nvSpPr>
        <p:spPr>
          <a:xfrm>
            <a:off x="7981250" y="-488750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3"/>
          <p:cNvSpPr/>
          <p:nvPr/>
        </p:nvSpPr>
        <p:spPr>
          <a:xfrm>
            <a:off x="-49600" y="1346100"/>
            <a:ext cx="7562400" cy="333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3"/>
          <p:cNvSpPr txBox="1"/>
          <p:nvPr>
            <p:ph type="title"/>
          </p:nvPr>
        </p:nvSpPr>
        <p:spPr>
          <a:xfrm>
            <a:off x="720000" y="570550"/>
            <a:ext cx="35157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4" name="Google Shape;364;p13"/>
          <p:cNvSpPr txBox="1"/>
          <p:nvPr>
            <p:ph idx="1" type="subTitle"/>
          </p:nvPr>
        </p:nvSpPr>
        <p:spPr>
          <a:xfrm>
            <a:off x="2004475" y="19424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" name="Google Shape;365;p13"/>
          <p:cNvSpPr txBox="1"/>
          <p:nvPr>
            <p:ph idx="2" type="subTitle"/>
          </p:nvPr>
        </p:nvSpPr>
        <p:spPr>
          <a:xfrm>
            <a:off x="2004475" y="22843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13"/>
          <p:cNvSpPr txBox="1"/>
          <p:nvPr>
            <p:ph hasCustomPrompt="1" idx="3" type="title"/>
          </p:nvPr>
        </p:nvSpPr>
        <p:spPr>
          <a:xfrm>
            <a:off x="2004475" y="15344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7" name="Google Shape;367;p13"/>
          <p:cNvSpPr txBox="1"/>
          <p:nvPr>
            <p:ph idx="4" type="subTitle"/>
          </p:nvPr>
        </p:nvSpPr>
        <p:spPr>
          <a:xfrm>
            <a:off x="2004475" y="35646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13"/>
          <p:cNvSpPr txBox="1"/>
          <p:nvPr>
            <p:ph idx="5" type="subTitle"/>
          </p:nvPr>
        </p:nvSpPr>
        <p:spPr>
          <a:xfrm>
            <a:off x="2004475" y="39065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p13"/>
          <p:cNvSpPr txBox="1"/>
          <p:nvPr>
            <p:ph hasCustomPrompt="1" idx="6" type="title"/>
          </p:nvPr>
        </p:nvSpPr>
        <p:spPr>
          <a:xfrm>
            <a:off x="2004475" y="31566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0" name="Google Shape;370;p13"/>
          <p:cNvSpPr txBox="1"/>
          <p:nvPr>
            <p:ph idx="7" type="subTitle"/>
          </p:nvPr>
        </p:nvSpPr>
        <p:spPr>
          <a:xfrm>
            <a:off x="4820775" y="19424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13"/>
          <p:cNvSpPr txBox="1"/>
          <p:nvPr>
            <p:ph idx="8" type="subTitle"/>
          </p:nvPr>
        </p:nvSpPr>
        <p:spPr>
          <a:xfrm>
            <a:off x="4820775" y="22843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13"/>
          <p:cNvSpPr txBox="1"/>
          <p:nvPr>
            <p:ph hasCustomPrompt="1" idx="9" type="title"/>
          </p:nvPr>
        </p:nvSpPr>
        <p:spPr>
          <a:xfrm>
            <a:off x="4820775" y="15344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3" name="Google Shape;373;p13"/>
          <p:cNvSpPr txBox="1"/>
          <p:nvPr>
            <p:ph idx="13" type="subTitle"/>
          </p:nvPr>
        </p:nvSpPr>
        <p:spPr>
          <a:xfrm>
            <a:off x="4820775" y="35646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13"/>
          <p:cNvSpPr txBox="1"/>
          <p:nvPr>
            <p:ph idx="14" type="subTitle"/>
          </p:nvPr>
        </p:nvSpPr>
        <p:spPr>
          <a:xfrm>
            <a:off x="4820775" y="39065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13"/>
          <p:cNvSpPr txBox="1"/>
          <p:nvPr>
            <p:ph hasCustomPrompt="1" idx="15" type="title"/>
          </p:nvPr>
        </p:nvSpPr>
        <p:spPr>
          <a:xfrm>
            <a:off x="4820775" y="31566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6" name="Google Shape;376;p13"/>
          <p:cNvSpPr/>
          <p:nvPr/>
        </p:nvSpPr>
        <p:spPr>
          <a:xfrm rot="5400000">
            <a:off x="7689475" y="491725"/>
            <a:ext cx="2257500" cy="24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13"/>
          <p:cNvSpPr/>
          <p:nvPr/>
        </p:nvSpPr>
        <p:spPr>
          <a:xfrm rot="8100000">
            <a:off x="8688401" y="1891781"/>
            <a:ext cx="259650" cy="259650"/>
          </a:xfrm>
          <a:prstGeom prst="plus">
            <a:avLst>
              <a:gd fmla="val 35578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3"/>
          <p:cNvSpPr/>
          <p:nvPr/>
        </p:nvSpPr>
        <p:spPr>
          <a:xfrm>
            <a:off x="8084875" y="4151750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3"/>
          <p:cNvSpPr/>
          <p:nvPr/>
        </p:nvSpPr>
        <p:spPr>
          <a:xfrm rot="8100000">
            <a:off x="8688401" y="2225349"/>
            <a:ext cx="259650" cy="259650"/>
          </a:xfrm>
          <a:prstGeom prst="plus">
            <a:avLst>
              <a:gd fmla="val 35578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4"/>
          <p:cNvSpPr/>
          <p:nvPr/>
        </p:nvSpPr>
        <p:spPr>
          <a:xfrm rot="-5400000">
            <a:off x="2458125" y="2800225"/>
            <a:ext cx="4233300" cy="246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4"/>
          <p:cNvSpPr/>
          <p:nvPr/>
        </p:nvSpPr>
        <p:spPr>
          <a:xfrm rot="-5400000">
            <a:off x="5067300" y="2800225"/>
            <a:ext cx="4233300" cy="246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4"/>
          <p:cNvSpPr/>
          <p:nvPr/>
        </p:nvSpPr>
        <p:spPr>
          <a:xfrm rot="-5400000">
            <a:off x="-156600" y="2800225"/>
            <a:ext cx="4233300" cy="246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4"/>
          <p:cNvSpPr txBox="1"/>
          <p:nvPr>
            <p:ph idx="1" type="subTitle"/>
          </p:nvPr>
        </p:nvSpPr>
        <p:spPr>
          <a:xfrm>
            <a:off x="3686475" y="278827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14"/>
          <p:cNvSpPr txBox="1"/>
          <p:nvPr>
            <p:ph idx="2" type="subTitle"/>
          </p:nvPr>
        </p:nvSpPr>
        <p:spPr>
          <a:xfrm>
            <a:off x="3473475" y="3130200"/>
            <a:ext cx="21834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14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7" name="Google Shape;387;p14"/>
          <p:cNvSpPr txBox="1"/>
          <p:nvPr>
            <p:ph idx="3" type="subTitle"/>
          </p:nvPr>
        </p:nvSpPr>
        <p:spPr>
          <a:xfrm>
            <a:off x="6301200" y="278827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14"/>
          <p:cNvSpPr txBox="1"/>
          <p:nvPr>
            <p:ph idx="4" type="subTitle"/>
          </p:nvPr>
        </p:nvSpPr>
        <p:spPr>
          <a:xfrm>
            <a:off x="6088100" y="3130200"/>
            <a:ext cx="21834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14"/>
          <p:cNvSpPr txBox="1"/>
          <p:nvPr>
            <p:ph idx="5" type="subTitle"/>
          </p:nvPr>
        </p:nvSpPr>
        <p:spPr>
          <a:xfrm>
            <a:off x="1077300" y="278827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" name="Google Shape;390;p14"/>
          <p:cNvSpPr txBox="1"/>
          <p:nvPr>
            <p:ph idx="6" type="subTitle"/>
          </p:nvPr>
        </p:nvSpPr>
        <p:spPr>
          <a:xfrm>
            <a:off x="870687" y="3130200"/>
            <a:ext cx="21834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14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4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14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3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"/>
          <p:cNvSpPr/>
          <p:nvPr/>
        </p:nvSpPr>
        <p:spPr>
          <a:xfrm rot="5400000">
            <a:off x="-182366" y="4262568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5"/>
          <p:cNvSpPr/>
          <p:nvPr/>
        </p:nvSpPr>
        <p:spPr>
          <a:xfrm rot="8100000">
            <a:off x="480716" y="2843860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5"/>
          <p:cNvSpPr/>
          <p:nvPr/>
        </p:nvSpPr>
        <p:spPr>
          <a:xfrm rot="8100000">
            <a:off x="480716" y="3135969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5"/>
          <p:cNvSpPr/>
          <p:nvPr/>
        </p:nvSpPr>
        <p:spPr>
          <a:xfrm rot="-5400000">
            <a:off x="7750137" y="675604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5"/>
          <p:cNvSpPr/>
          <p:nvPr/>
        </p:nvSpPr>
        <p:spPr>
          <a:xfrm rot="-2700000">
            <a:off x="8413316" y="2069373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15"/>
          <p:cNvSpPr/>
          <p:nvPr/>
        </p:nvSpPr>
        <p:spPr>
          <a:xfrm rot="-2700000">
            <a:off x="8413316" y="1777264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5"/>
          <p:cNvSpPr/>
          <p:nvPr/>
        </p:nvSpPr>
        <p:spPr>
          <a:xfrm>
            <a:off x="7952125" y="4206150"/>
            <a:ext cx="1466700" cy="1466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5"/>
          <p:cNvSpPr/>
          <p:nvPr/>
        </p:nvSpPr>
        <p:spPr>
          <a:xfrm>
            <a:off x="1930600" y="1432750"/>
            <a:ext cx="5259600" cy="396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5"/>
          <p:cNvSpPr txBox="1"/>
          <p:nvPr>
            <p:ph type="title"/>
          </p:nvPr>
        </p:nvSpPr>
        <p:spPr>
          <a:xfrm>
            <a:off x="720000" y="570550"/>
            <a:ext cx="52908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4" name="Google Shape;404;p15"/>
          <p:cNvSpPr txBox="1"/>
          <p:nvPr>
            <p:ph idx="1" type="body"/>
          </p:nvPr>
        </p:nvSpPr>
        <p:spPr>
          <a:xfrm>
            <a:off x="2089100" y="1513725"/>
            <a:ext cx="5094900" cy="27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6"/>
          <p:cNvSpPr/>
          <p:nvPr/>
        </p:nvSpPr>
        <p:spPr>
          <a:xfrm>
            <a:off x="4797000" y="1681500"/>
            <a:ext cx="4347000" cy="25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6"/>
          <p:cNvSpPr/>
          <p:nvPr/>
        </p:nvSpPr>
        <p:spPr>
          <a:xfrm>
            <a:off x="0" y="1681500"/>
            <a:ext cx="4347000" cy="25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6"/>
          <p:cNvSpPr txBox="1"/>
          <p:nvPr>
            <p:ph idx="1" type="subTitle"/>
          </p:nvPr>
        </p:nvSpPr>
        <p:spPr>
          <a:xfrm>
            <a:off x="1387975" y="1833900"/>
            <a:ext cx="2437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16"/>
          <p:cNvSpPr txBox="1"/>
          <p:nvPr>
            <p:ph idx="2" type="subTitle"/>
          </p:nvPr>
        </p:nvSpPr>
        <p:spPr>
          <a:xfrm>
            <a:off x="1394700" y="2175825"/>
            <a:ext cx="26739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16"/>
          <p:cNvSpPr txBox="1"/>
          <p:nvPr>
            <p:ph idx="3" type="subTitle"/>
          </p:nvPr>
        </p:nvSpPr>
        <p:spPr>
          <a:xfrm>
            <a:off x="1387975" y="3151300"/>
            <a:ext cx="2437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16"/>
          <p:cNvSpPr txBox="1"/>
          <p:nvPr>
            <p:ph idx="4" type="subTitle"/>
          </p:nvPr>
        </p:nvSpPr>
        <p:spPr>
          <a:xfrm>
            <a:off x="1394625" y="3493225"/>
            <a:ext cx="26739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2" name="Google Shape;412;p16"/>
          <p:cNvSpPr txBox="1"/>
          <p:nvPr>
            <p:ph idx="5" type="subTitle"/>
          </p:nvPr>
        </p:nvSpPr>
        <p:spPr>
          <a:xfrm>
            <a:off x="5750100" y="183390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16"/>
          <p:cNvSpPr txBox="1"/>
          <p:nvPr>
            <p:ph idx="6" type="subTitle"/>
          </p:nvPr>
        </p:nvSpPr>
        <p:spPr>
          <a:xfrm>
            <a:off x="5750100" y="2175825"/>
            <a:ext cx="26739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4" name="Google Shape;414;p16"/>
          <p:cNvSpPr txBox="1"/>
          <p:nvPr>
            <p:ph idx="7" type="subTitle"/>
          </p:nvPr>
        </p:nvSpPr>
        <p:spPr>
          <a:xfrm>
            <a:off x="5750100" y="315130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5" name="Google Shape;415;p16"/>
          <p:cNvSpPr txBox="1"/>
          <p:nvPr>
            <p:ph idx="8" type="subTitle"/>
          </p:nvPr>
        </p:nvSpPr>
        <p:spPr>
          <a:xfrm>
            <a:off x="5750100" y="3493225"/>
            <a:ext cx="26739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16"/>
          <p:cNvSpPr txBox="1"/>
          <p:nvPr>
            <p:ph type="title"/>
          </p:nvPr>
        </p:nvSpPr>
        <p:spPr>
          <a:xfrm>
            <a:off x="720000" y="570550"/>
            <a:ext cx="40458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417" name="Google Shape;417;p16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418" name="Google Shape;418;p16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6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6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6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6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6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0" name="Google Shape;450;p16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6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16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7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5" name="Google Shape;455;p17"/>
          <p:cNvSpPr/>
          <p:nvPr/>
        </p:nvSpPr>
        <p:spPr>
          <a:xfrm>
            <a:off x="1353175" y="3386500"/>
            <a:ext cx="2874600" cy="18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7"/>
          <p:cNvSpPr/>
          <p:nvPr/>
        </p:nvSpPr>
        <p:spPr>
          <a:xfrm rot="5400000">
            <a:off x="-182366" y="4262568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7"/>
          <p:cNvSpPr/>
          <p:nvPr/>
        </p:nvSpPr>
        <p:spPr>
          <a:xfrm rot="8100000">
            <a:off x="480716" y="2843860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17"/>
          <p:cNvSpPr/>
          <p:nvPr/>
        </p:nvSpPr>
        <p:spPr>
          <a:xfrm rot="8100000">
            <a:off x="480716" y="313596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17"/>
          <p:cNvSpPr/>
          <p:nvPr/>
        </p:nvSpPr>
        <p:spPr>
          <a:xfrm rot="-5400000">
            <a:off x="7750137" y="675604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17"/>
          <p:cNvSpPr/>
          <p:nvPr/>
        </p:nvSpPr>
        <p:spPr>
          <a:xfrm rot="-2700000">
            <a:off x="8413316" y="2069373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17"/>
          <p:cNvSpPr/>
          <p:nvPr/>
        </p:nvSpPr>
        <p:spPr>
          <a:xfrm rot="-2700000">
            <a:off x="8413316" y="1777264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17"/>
          <p:cNvSpPr/>
          <p:nvPr/>
        </p:nvSpPr>
        <p:spPr>
          <a:xfrm>
            <a:off x="4915950" y="3386500"/>
            <a:ext cx="2874600" cy="18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8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8"/>
          <p:cNvSpPr/>
          <p:nvPr/>
        </p:nvSpPr>
        <p:spPr>
          <a:xfrm>
            <a:off x="5306450" y="1303575"/>
            <a:ext cx="4009800" cy="3025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18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466" name="Google Shape;466;p18"/>
          <p:cNvGrpSpPr/>
          <p:nvPr/>
        </p:nvGrpSpPr>
        <p:grpSpPr>
          <a:xfrm rot="-5400000">
            <a:off x="6851597" y="2382327"/>
            <a:ext cx="4182751" cy="402045"/>
            <a:chOff x="-79178" y="4632327"/>
            <a:chExt cx="4182751" cy="402045"/>
          </a:xfrm>
        </p:grpSpPr>
        <p:sp>
          <p:nvSpPr>
            <p:cNvPr id="467" name="Google Shape;467;p1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9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9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1" name="Google Shape;501;p19"/>
          <p:cNvSpPr/>
          <p:nvPr/>
        </p:nvSpPr>
        <p:spPr>
          <a:xfrm>
            <a:off x="2387550" y="1360275"/>
            <a:ext cx="6928800" cy="323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19"/>
          <p:cNvSpPr/>
          <p:nvPr/>
        </p:nvSpPr>
        <p:spPr>
          <a:xfrm rot="5400000">
            <a:off x="348159" y="4256093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19"/>
          <p:cNvSpPr/>
          <p:nvPr/>
        </p:nvSpPr>
        <p:spPr>
          <a:xfrm rot="8100000">
            <a:off x="1011241" y="2837385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19"/>
          <p:cNvSpPr/>
          <p:nvPr/>
        </p:nvSpPr>
        <p:spPr>
          <a:xfrm rot="8100000">
            <a:off x="1011241" y="3129494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19"/>
          <p:cNvSpPr/>
          <p:nvPr/>
        </p:nvSpPr>
        <p:spPr>
          <a:xfrm rot="5400000">
            <a:off x="7309359" y="4256093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19"/>
          <p:cNvSpPr/>
          <p:nvPr/>
        </p:nvSpPr>
        <p:spPr>
          <a:xfrm rot="8100000">
            <a:off x="7972441" y="2837385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19"/>
          <p:cNvSpPr/>
          <p:nvPr/>
        </p:nvSpPr>
        <p:spPr>
          <a:xfrm rot="8100000">
            <a:off x="7972441" y="3129494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" name="Google Shape;508;p19"/>
          <p:cNvGrpSpPr/>
          <p:nvPr/>
        </p:nvGrpSpPr>
        <p:grpSpPr>
          <a:xfrm rot="-5400000">
            <a:off x="7886297" y="2775027"/>
            <a:ext cx="2009551" cy="401195"/>
            <a:chOff x="2480672" y="4589902"/>
            <a:chExt cx="2009551" cy="401195"/>
          </a:xfrm>
        </p:grpSpPr>
        <p:sp>
          <p:nvSpPr>
            <p:cNvPr id="509" name="Google Shape;509;p19"/>
            <p:cNvSpPr/>
            <p:nvPr/>
          </p:nvSpPr>
          <p:spPr>
            <a:xfrm rot="10800000">
              <a:off x="2752323" y="4595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 rot="10800000">
              <a:off x="2480672" y="4595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 rot="10800000">
              <a:off x="2752323" y="4883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 rot="10800000">
              <a:off x="2480672" y="4883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 rot="10800000">
              <a:off x="3295623" y="45916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 rot="10800000">
              <a:off x="3023972" y="45916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 rot="10800000">
              <a:off x="3295623" y="48796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 rot="10800000">
              <a:off x="3023972" y="48796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 rot="10800000">
              <a:off x="3838923" y="4593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9"/>
            <p:cNvSpPr/>
            <p:nvPr/>
          </p:nvSpPr>
          <p:spPr>
            <a:xfrm rot="10800000">
              <a:off x="3567272" y="4593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9"/>
            <p:cNvSpPr/>
            <p:nvPr/>
          </p:nvSpPr>
          <p:spPr>
            <a:xfrm rot="10800000">
              <a:off x="3838923" y="4881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9"/>
            <p:cNvSpPr/>
            <p:nvPr/>
          </p:nvSpPr>
          <p:spPr>
            <a:xfrm rot="10800000">
              <a:off x="3567272" y="4881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9"/>
            <p:cNvSpPr/>
            <p:nvPr/>
          </p:nvSpPr>
          <p:spPr>
            <a:xfrm rot="10800000">
              <a:off x="4382223" y="45899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9"/>
            <p:cNvSpPr/>
            <p:nvPr/>
          </p:nvSpPr>
          <p:spPr>
            <a:xfrm rot="10800000">
              <a:off x="4110572" y="45899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 rot="10800000">
              <a:off x="4382223" y="48779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 rot="10800000">
              <a:off x="4110572" y="48779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5" name="Google Shape;525;p19"/>
          <p:cNvSpPr/>
          <p:nvPr/>
        </p:nvSpPr>
        <p:spPr>
          <a:xfrm>
            <a:off x="8112225" y="-325550"/>
            <a:ext cx="1466700" cy="1466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0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0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8" name="Google Shape;528;p20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0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0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0"/>
          <p:cNvSpPr/>
          <p:nvPr/>
        </p:nvSpPr>
        <p:spPr>
          <a:xfrm>
            <a:off x="4661750" y="1821800"/>
            <a:ext cx="4654500" cy="102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0"/>
          <p:cNvSpPr/>
          <p:nvPr/>
        </p:nvSpPr>
        <p:spPr>
          <a:xfrm>
            <a:off x="4661750" y="2982675"/>
            <a:ext cx="4654500" cy="102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"/>
          <p:cNvSpPr/>
          <p:nvPr/>
        </p:nvSpPr>
        <p:spPr>
          <a:xfrm>
            <a:off x="1977750" y="1267625"/>
            <a:ext cx="5188500" cy="260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3"/>
          <p:cNvSpPr txBox="1"/>
          <p:nvPr>
            <p:ph type="title"/>
          </p:nvPr>
        </p:nvSpPr>
        <p:spPr>
          <a:xfrm>
            <a:off x="2416650" y="2247800"/>
            <a:ext cx="4310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" name="Google Shape;87;p3"/>
          <p:cNvSpPr txBox="1"/>
          <p:nvPr>
            <p:ph hasCustomPrompt="1" idx="2" type="title"/>
          </p:nvPr>
        </p:nvSpPr>
        <p:spPr>
          <a:xfrm>
            <a:off x="4060050" y="1517000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8" name="Google Shape;88;p3"/>
          <p:cNvSpPr txBox="1"/>
          <p:nvPr>
            <p:ph idx="1" type="subTitle"/>
          </p:nvPr>
        </p:nvSpPr>
        <p:spPr>
          <a:xfrm>
            <a:off x="2416650" y="2839775"/>
            <a:ext cx="4310700" cy="8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"/>
          <p:cNvSpPr/>
          <p:nvPr/>
        </p:nvSpPr>
        <p:spPr>
          <a:xfrm rot="10800000">
            <a:off x="4" y="4428925"/>
            <a:ext cx="1835100" cy="24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3"/>
          <p:cNvSpPr/>
          <p:nvPr/>
        </p:nvSpPr>
        <p:spPr>
          <a:xfrm rot="-8100000">
            <a:off x="2429657" y="4414329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3"/>
          <p:cNvSpPr/>
          <p:nvPr/>
        </p:nvSpPr>
        <p:spPr>
          <a:xfrm rot="-8100000">
            <a:off x="2086695" y="4414329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"/>
          <p:cNvSpPr/>
          <p:nvPr/>
        </p:nvSpPr>
        <p:spPr>
          <a:xfrm>
            <a:off x="7308904" y="458875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"/>
          <p:cNvSpPr/>
          <p:nvPr/>
        </p:nvSpPr>
        <p:spPr>
          <a:xfrm rot="2700000">
            <a:off x="6436458" y="444279"/>
            <a:ext cx="277893" cy="277893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"/>
          <p:cNvSpPr/>
          <p:nvPr/>
        </p:nvSpPr>
        <p:spPr>
          <a:xfrm rot="2700000">
            <a:off x="6779421" y="444279"/>
            <a:ext cx="277893" cy="277893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3"/>
          <p:cNvGrpSpPr/>
          <p:nvPr/>
        </p:nvGrpSpPr>
        <p:grpSpPr>
          <a:xfrm rot="5400000">
            <a:off x="-678478" y="931427"/>
            <a:ext cx="2009551" cy="401195"/>
            <a:chOff x="3987172" y="4163502"/>
            <a:chExt cx="2009551" cy="401195"/>
          </a:xfrm>
        </p:grpSpPr>
        <p:sp>
          <p:nvSpPr>
            <p:cNvPr id="96" name="Google Shape;96;p3"/>
            <p:cNvSpPr/>
            <p:nvPr/>
          </p:nvSpPr>
          <p:spPr>
            <a:xfrm rot="10800000">
              <a:off x="4258823" y="416864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rot="10800000">
              <a:off x="3987172" y="416864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 rot="10800000">
              <a:off x="4258823" y="4456698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 rot="10800000">
              <a:off x="3987172" y="4456698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 rot="10800000">
              <a:off x="4802123" y="416521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 rot="10800000">
              <a:off x="4530472" y="416521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10800000">
              <a:off x="4802123" y="4453273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rot="10800000">
              <a:off x="4530472" y="4453273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rot="10800000">
              <a:off x="5345423" y="4166927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 rot="10800000">
              <a:off x="5073772" y="4166927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 rot="10800000">
              <a:off x="5345423" y="445498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 rot="10800000">
              <a:off x="5073772" y="445498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 rot="10800000">
              <a:off x="5888723" y="4163502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 rot="10800000">
              <a:off x="5617072" y="4163502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 rot="10800000">
              <a:off x="5888723" y="445156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 rot="10800000">
              <a:off x="5617072" y="445156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3"/>
          <p:cNvGrpSpPr/>
          <p:nvPr/>
        </p:nvGrpSpPr>
        <p:grpSpPr>
          <a:xfrm rot="5400000">
            <a:off x="7823222" y="3811752"/>
            <a:ext cx="2009551" cy="401195"/>
            <a:chOff x="3987172" y="4163502"/>
            <a:chExt cx="2009551" cy="401195"/>
          </a:xfrm>
        </p:grpSpPr>
        <p:sp>
          <p:nvSpPr>
            <p:cNvPr id="113" name="Google Shape;113;p3"/>
            <p:cNvSpPr/>
            <p:nvPr/>
          </p:nvSpPr>
          <p:spPr>
            <a:xfrm rot="10800000">
              <a:off x="4258823" y="41686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 rot="10800000">
              <a:off x="3987172" y="41686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 rot="10800000">
              <a:off x="4258823" y="44566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 rot="10800000">
              <a:off x="3987172" y="44566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 rot="10800000">
              <a:off x="4802123" y="41652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 rot="10800000">
              <a:off x="4530472" y="41652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 rot="10800000">
              <a:off x="4802123" y="44532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 rot="10800000">
              <a:off x="4530472" y="44532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 rot="10800000">
              <a:off x="5345423" y="41669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 rot="10800000">
              <a:off x="5073772" y="41669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 rot="10800000">
              <a:off x="5345423" y="44549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 rot="10800000">
              <a:off x="5073772" y="44549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 rot="10800000">
              <a:off x="5888723" y="41635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 rot="10800000">
              <a:off x="5617072" y="41635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 rot="10800000">
              <a:off x="5888723" y="44515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 rot="10800000">
              <a:off x="5617072" y="44515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0_1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1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535" name="Google Shape;535;p21"/>
          <p:cNvGrpSpPr/>
          <p:nvPr/>
        </p:nvGrpSpPr>
        <p:grpSpPr>
          <a:xfrm rot="-5400000">
            <a:off x="6851597" y="2370727"/>
            <a:ext cx="4182751" cy="402045"/>
            <a:chOff x="-79178" y="4632327"/>
            <a:chExt cx="4182751" cy="402045"/>
          </a:xfrm>
        </p:grpSpPr>
        <p:sp>
          <p:nvSpPr>
            <p:cNvPr id="536" name="Google Shape;536;p21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1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1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1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1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1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1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1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1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1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1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1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1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1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1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1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1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1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1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1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1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1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1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1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1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1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1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1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1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1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8" name="Google Shape;568;p21"/>
          <p:cNvSpPr/>
          <p:nvPr/>
        </p:nvSpPr>
        <p:spPr>
          <a:xfrm rot="-5400000">
            <a:off x="4239150" y="1848975"/>
            <a:ext cx="4233300" cy="297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2"/>
          <p:cNvSpPr txBox="1"/>
          <p:nvPr>
            <p:ph idx="1" type="subTitle"/>
          </p:nvPr>
        </p:nvSpPr>
        <p:spPr>
          <a:xfrm>
            <a:off x="3686475" y="1931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1" name="Google Shape;571;p22"/>
          <p:cNvSpPr txBox="1"/>
          <p:nvPr>
            <p:ph idx="2" type="subTitle"/>
          </p:nvPr>
        </p:nvSpPr>
        <p:spPr>
          <a:xfrm>
            <a:off x="3329175" y="2270575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22"/>
          <p:cNvSpPr txBox="1"/>
          <p:nvPr>
            <p:ph idx="3" type="subTitle"/>
          </p:nvPr>
        </p:nvSpPr>
        <p:spPr>
          <a:xfrm>
            <a:off x="6301200" y="1931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22"/>
          <p:cNvSpPr txBox="1"/>
          <p:nvPr>
            <p:ph idx="4" type="subTitle"/>
          </p:nvPr>
        </p:nvSpPr>
        <p:spPr>
          <a:xfrm>
            <a:off x="5943900" y="2270575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22"/>
          <p:cNvSpPr txBox="1"/>
          <p:nvPr>
            <p:ph idx="5" type="subTitle"/>
          </p:nvPr>
        </p:nvSpPr>
        <p:spPr>
          <a:xfrm>
            <a:off x="1077300" y="1931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22"/>
          <p:cNvSpPr txBox="1"/>
          <p:nvPr>
            <p:ph idx="6" type="subTitle"/>
          </p:nvPr>
        </p:nvSpPr>
        <p:spPr>
          <a:xfrm>
            <a:off x="720000" y="2270650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22"/>
          <p:cNvSpPr txBox="1"/>
          <p:nvPr>
            <p:ph idx="7" type="subTitle"/>
          </p:nvPr>
        </p:nvSpPr>
        <p:spPr>
          <a:xfrm>
            <a:off x="3686475" y="3529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7" name="Google Shape;577;p22"/>
          <p:cNvSpPr txBox="1"/>
          <p:nvPr>
            <p:ph idx="8" type="subTitle"/>
          </p:nvPr>
        </p:nvSpPr>
        <p:spPr>
          <a:xfrm>
            <a:off x="3329175" y="3872700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22"/>
          <p:cNvSpPr txBox="1"/>
          <p:nvPr>
            <p:ph idx="9" type="subTitle"/>
          </p:nvPr>
        </p:nvSpPr>
        <p:spPr>
          <a:xfrm>
            <a:off x="6301200" y="3529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22"/>
          <p:cNvSpPr txBox="1"/>
          <p:nvPr>
            <p:ph idx="13" type="subTitle"/>
          </p:nvPr>
        </p:nvSpPr>
        <p:spPr>
          <a:xfrm>
            <a:off x="5943900" y="3872700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0" name="Google Shape;580;p22"/>
          <p:cNvSpPr txBox="1"/>
          <p:nvPr>
            <p:ph idx="14" type="subTitle"/>
          </p:nvPr>
        </p:nvSpPr>
        <p:spPr>
          <a:xfrm>
            <a:off x="1077300" y="3529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22"/>
          <p:cNvSpPr txBox="1"/>
          <p:nvPr>
            <p:ph idx="15" type="subTitle"/>
          </p:nvPr>
        </p:nvSpPr>
        <p:spPr>
          <a:xfrm>
            <a:off x="720000" y="3872700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22"/>
          <p:cNvSpPr txBox="1"/>
          <p:nvPr>
            <p:ph type="title"/>
          </p:nvPr>
        </p:nvSpPr>
        <p:spPr>
          <a:xfrm>
            <a:off x="720000" y="570550"/>
            <a:ext cx="30348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3" name="Google Shape;583;p22"/>
          <p:cNvSpPr/>
          <p:nvPr/>
        </p:nvSpPr>
        <p:spPr>
          <a:xfrm rot="5400000">
            <a:off x="-410966" y="4262568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2"/>
          <p:cNvSpPr/>
          <p:nvPr/>
        </p:nvSpPr>
        <p:spPr>
          <a:xfrm rot="8100000">
            <a:off x="252116" y="2843860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2"/>
          <p:cNvSpPr/>
          <p:nvPr/>
        </p:nvSpPr>
        <p:spPr>
          <a:xfrm rot="8100000">
            <a:off x="252116" y="313596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2"/>
          <p:cNvSpPr/>
          <p:nvPr/>
        </p:nvSpPr>
        <p:spPr>
          <a:xfrm rot="-5400000">
            <a:off x="7978737" y="675604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2"/>
          <p:cNvSpPr/>
          <p:nvPr/>
        </p:nvSpPr>
        <p:spPr>
          <a:xfrm rot="-2700000">
            <a:off x="8641916" y="2069373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2"/>
          <p:cNvSpPr/>
          <p:nvPr/>
        </p:nvSpPr>
        <p:spPr>
          <a:xfrm rot="-2700000">
            <a:off x="8641916" y="1777264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3"/>
          <p:cNvSpPr/>
          <p:nvPr/>
        </p:nvSpPr>
        <p:spPr>
          <a:xfrm>
            <a:off x="445375" y="-110100"/>
            <a:ext cx="3935700" cy="453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3"/>
          <p:cNvSpPr txBox="1"/>
          <p:nvPr>
            <p:ph type="title"/>
          </p:nvPr>
        </p:nvSpPr>
        <p:spPr>
          <a:xfrm>
            <a:off x="894975" y="823125"/>
            <a:ext cx="2659500" cy="69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2" name="Google Shape;592;p23"/>
          <p:cNvSpPr txBox="1"/>
          <p:nvPr/>
        </p:nvSpPr>
        <p:spPr>
          <a:xfrm>
            <a:off x="901075" y="3058475"/>
            <a:ext cx="33510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1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</a:t>
            </a: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y</a:t>
            </a: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11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3" name="Google Shape;593;p23"/>
          <p:cNvSpPr txBox="1"/>
          <p:nvPr>
            <p:ph idx="1" type="subTitle"/>
          </p:nvPr>
        </p:nvSpPr>
        <p:spPr>
          <a:xfrm>
            <a:off x="901075" y="3678775"/>
            <a:ext cx="30243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23"/>
          <p:cNvSpPr txBox="1"/>
          <p:nvPr>
            <p:ph idx="2" type="subTitle"/>
          </p:nvPr>
        </p:nvSpPr>
        <p:spPr>
          <a:xfrm>
            <a:off x="901075" y="1444825"/>
            <a:ext cx="3395400" cy="9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23"/>
          <p:cNvSpPr/>
          <p:nvPr/>
        </p:nvSpPr>
        <p:spPr>
          <a:xfrm>
            <a:off x="7581005" y="272500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3"/>
          <p:cNvSpPr/>
          <p:nvPr/>
        </p:nvSpPr>
        <p:spPr>
          <a:xfrm rot="2700000">
            <a:off x="6837897" y="26007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3"/>
          <p:cNvSpPr/>
          <p:nvPr/>
        </p:nvSpPr>
        <p:spPr>
          <a:xfrm rot="2700000">
            <a:off x="7130006" y="26007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1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4"/>
          <p:cNvSpPr txBox="1"/>
          <p:nvPr>
            <p:ph type="title"/>
          </p:nvPr>
        </p:nvSpPr>
        <p:spPr>
          <a:xfrm>
            <a:off x="720000" y="570550"/>
            <a:ext cx="46926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 2">
  <p:cSld name="CUSTOM_6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25"/>
          <p:cNvSpPr/>
          <p:nvPr/>
        </p:nvSpPr>
        <p:spPr>
          <a:xfrm>
            <a:off x="-191275" y="1767950"/>
            <a:ext cx="7545300" cy="188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5"/>
          <p:cNvSpPr txBox="1"/>
          <p:nvPr>
            <p:ph type="title"/>
          </p:nvPr>
        </p:nvSpPr>
        <p:spPr>
          <a:xfrm>
            <a:off x="720000" y="570550"/>
            <a:ext cx="4536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3" name="Google Shape;603;p25"/>
          <p:cNvSpPr txBox="1"/>
          <p:nvPr>
            <p:ph idx="1" type="body"/>
          </p:nvPr>
        </p:nvSpPr>
        <p:spPr>
          <a:xfrm>
            <a:off x="1819200" y="2422100"/>
            <a:ext cx="55365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4" name="Google Shape;604;p25"/>
          <p:cNvSpPr txBox="1"/>
          <p:nvPr>
            <p:ph idx="2" type="subTitle"/>
          </p:nvPr>
        </p:nvSpPr>
        <p:spPr>
          <a:xfrm>
            <a:off x="1819200" y="1959200"/>
            <a:ext cx="30273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05" name="Google Shape;605;p25"/>
          <p:cNvSpPr/>
          <p:nvPr/>
        </p:nvSpPr>
        <p:spPr>
          <a:xfrm>
            <a:off x="7954375" y="-224475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25"/>
          <p:cNvSpPr/>
          <p:nvPr/>
        </p:nvSpPr>
        <p:spPr>
          <a:xfrm rot="5400000">
            <a:off x="7653104" y="4101600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25"/>
          <p:cNvSpPr/>
          <p:nvPr/>
        </p:nvSpPr>
        <p:spPr>
          <a:xfrm rot="8100000">
            <a:off x="8431708" y="2435954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5"/>
          <p:cNvSpPr/>
          <p:nvPr/>
        </p:nvSpPr>
        <p:spPr>
          <a:xfrm rot="8100000">
            <a:off x="8431708" y="2778917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5"/>
          <p:cNvSpPr/>
          <p:nvPr/>
        </p:nvSpPr>
        <p:spPr>
          <a:xfrm>
            <a:off x="-361400" y="4161625"/>
            <a:ext cx="1460700" cy="1460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 3">
  <p:cSld name="CUSTOM_6_1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26"/>
          <p:cNvSpPr/>
          <p:nvPr/>
        </p:nvSpPr>
        <p:spPr>
          <a:xfrm>
            <a:off x="-191275" y="1767950"/>
            <a:ext cx="7545300" cy="188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6"/>
          <p:cNvSpPr txBox="1"/>
          <p:nvPr>
            <p:ph type="title"/>
          </p:nvPr>
        </p:nvSpPr>
        <p:spPr>
          <a:xfrm>
            <a:off x="720000" y="570550"/>
            <a:ext cx="4536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3" name="Google Shape;613;p26"/>
          <p:cNvSpPr txBox="1"/>
          <p:nvPr>
            <p:ph idx="1" type="body"/>
          </p:nvPr>
        </p:nvSpPr>
        <p:spPr>
          <a:xfrm>
            <a:off x="1819200" y="2422100"/>
            <a:ext cx="57042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4" name="Google Shape;614;p26"/>
          <p:cNvSpPr txBox="1"/>
          <p:nvPr>
            <p:ph idx="2" type="subTitle"/>
          </p:nvPr>
        </p:nvSpPr>
        <p:spPr>
          <a:xfrm>
            <a:off x="1819200" y="1959200"/>
            <a:ext cx="30273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15" name="Google Shape;615;p26"/>
          <p:cNvSpPr/>
          <p:nvPr/>
        </p:nvSpPr>
        <p:spPr>
          <a:xfrm rot="5400000">
            <a:off x="7653104" y="4101600"/>
            <a:ext cx="1835100" cy="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6"/>
          <p:cNvSpPr/>
          <p:nvPr/>
        </p:nvSpPr>
        <p:spPr>
          <a:xfrm rot="8100000">
            <a:off x="8431708" y="2435954"/>
            <a:ext cx="277893" cy="27789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6"/>
          <p:cNvSpPr/>
          <p:nvPr/>
        </p:nvSpPr>
        <p:spPr>
          <a:xfrm rot="8100000">
            <a:off x="8431708" y="2778917"/>
            <a:ext cx="277893" cy="27789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6"/>
          <p:cNvSpPr/>
          <p:nvPr/>
        </p:nvSpPr>
        <p:spPr>
          <a:xfrm>
            <a:off x="8126075" y="-508950"/>
            <a:ext cx="1460700" cy="1460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6"/>
          <p:cNvSpPr/>
          <p:nvPr/>
        </p:nvSpPr>
        <p:spPr>
          <a:xfrm>
            <a:off x="-327625" y="3971150"/>
            <a:ext cx="1525500" cy="152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7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7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7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7"/>
          <p:cNvSpPr/>
          <p:nvPr/>
        </p:nvSpPr>
        <p:spPr>
          <a:xfrm rot="5400000">
            <a:off x="7622588" y="807450"/>
            <a:ext cx="1904100" cy="28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7"/>
          <p:cNvSpPr/>
          <p:nvPr/>
        </p:nvSpPr>
        <p:spPr>
          <a:xfrm rot="8100000">
            <a:off x="8423064" y="2095270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7"/>
          <p:cNvSpPr/>
          <p:nvPr/>
        </p:nvSpPr>
        <p:spPr>
          <a:xfrm rot="8100000">
            <a:off x="8423064" y="2493027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7" name="Google Shape;627;p27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628" name="Google Shape;628;p27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7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7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7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7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7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7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7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7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7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4"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28"/>
          <p:cNvSpPr/>
          <p:nvPr/>
        </p:nvSpPr>
        <p:spPr>
          <a:xfrm>
            <a:off x="7943750" y="3658401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8"/>
          <p:cNvSpPr/>
          <p:nvPr/>
        </p:nvSpPr>
        <p:spPr>
          <a:xfrm rot="2700000">
            <a:off x="7250217" y="364597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8"/>
          <p:cNvSpPr/>
          <p:nvPr/>
        </p:nvSpPr>
        <p:spPr>
          <a:xfrm rot="2700000">
            <a:off x="7542326" y="364597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" name="Google Shape;664;p28"/>
          <p:cNvGrpSpPr/>
          <p:nvPr/>
        </p:nvGrpSpPr>
        <p:grpSpPr>
          <a:xfrm rot="10800000">
            <a:off x="2480625" y="283675"/>
            <a:ext cx="4182751" cy="402045"/>
            <a:chOff x="-79178" y="4632327"/>
            <a:chExt cx="4182751" cy="402045"/>
          </a:xfrm>
        </p:grpSpPr>
        <p:sp>
          <p:nvSpPr>
            <p:cNvPr id="665" name="Google Shape;665;p2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7" name="Google Shape;697;p28"/>
          <p:cNvSpPr/>
          <p:nvPr/>
        </p:nvSpPr>
        <p:spPr>
          <a:xfrm rot="10800000">
            <a:off x="-9" y="3556898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/>
          <p:nvPr/>
        </p:nvSpPr>
        <p:spPr>
          <a:xfrm>
            <a:off x="572700" y="1211475"/>
            <a:ext cx="7998600" cy="407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4"/>
          <p:cNvSpPr txBox="1"/>
          <p:nvPr>
            <p:ph type="title"/>
          </p:nvPr>
        </p:nvSpPr>
        <p:spPr>
          <a:xfrm>
            <a:off x="720000" y="570550"/>
            <a:ext cx="49974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2" name="Google Shape;132;p4"/>
          <p:cNvSpPr txBox="1"/>
          <p:nvPr>
            <p:ph idx="1" type="body"/>
          </p:nvPr>
        </p:nvSpPr>
        <p:spPr>
          <a:xfrm>
            <a:off x="720000" y="1268175"/>
            <a:ext cx="7704000" cy="3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Oswald"/>
              <a:buAutoNum type="arabicPeriod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133" name="Google Shape;133;p4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4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"/>
          <p:cNvSpPr/>
          <p:nvPr/>
        </p:nvSpPr>
        <p:spPr>
          <a:xfrm>
            <a:off x="2893525" y="3180300"/>
            <a:ext cx="4361100" cy="130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5"/>
          <p:cNvSpPr/>
          <p:nvPr/>
        </p:nvSpPr>
        <p:spPr>
          <a:xfrm>
            <a:off x="2885975" y="1497450"/>
            <a:ext cx="4361100" cy="130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"/>
          <p:cNvSpPr txBox="1"/>
          <p:nvPr>
            <p:ph idx="1" type="subTitle"/>
          </p:nvPr>
        </p:nvSpPr>
        <p:spPr>
          <a:xfrm>
            <a:off x="3007475" y="157290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5"/>
          <p:cNvSpPr txBox="1"/>
          <p:nvPr>
            <p:ph idx="2" type="subTitle"/>
          </p:nvPr>
        </p:nvSpPr>
        <p:spPr>
          <a:xfrm>
            <a:off x="3007475" y="1916747"/>
            <a:ext cx="41304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5"/>
          <p:cNvSpPr txBox="1"/>
          <p:nvPr>
            <p:ph hasCustomPrompt="1" type="title"/>
          </p:nvPr>
        </p:nvSpPr>
        <p:spPr>
          <a:xfrm>
            <a:off x="1889372" y="1572900"/>
            <a:ext cx="996600" cy="13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2" name="Google Shape;142;p5"/>
          <p:cNvSpPr txBox="1"/>
          <p:nvPr>
            <p:ph idx="3" type="subTitle"/>
          </p:nvPr>
        </p:nvSpPr>
        <p:spPr>
          <a:xfrm>
            <a:off x="3007475" y="32628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5"/>
          <p:cNvSpPr txBox="1"/>
          <p:nvPr>
            <p:ph idx="4" type="subTitle"/>
          </p:nvPr>
        </p:nvSpPr>
        <p:spPr>
          <a:xfrm>
            <a:off x="3007475" y="3605800"/>
            <a:ext cx="41304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5"/>
          <p:cNvSpPr txBox="1"/>
          <p:nvPr>
            <p:ph hasCustomPrompt="1" idx="5" type="title"/>
          </p:nvPr>
        </p:nvSpPr>
        <p:spPr>
          <a:xfrm>
            <a:off x="1889372" y="3255750"/>
            <a:ext cx="996600" cy="13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5"/>
          <p:cNvSpPr txBox="1"/>
          <p:nvPr>
            <p:ph idx="6" type="title"/>
          </p:nvPr>
        </p:nvSpPr>
        <p:spPr>
          <a:xfrm>
            <a:off x="720000" y="570550"/>
            <a:ext cx="2727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6" name="Google Shape;146;p5"/>
          <p:cNvSpPr/>
          <p:nvPr/>
        </p:nvSpPr>
        <p:spPr>
          <a:xfrm rot="5400000">
            <a:off x="7653104" y="4101600"/>
            <a:ext cx="1835100" cy="24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5"/>
          <p:cNvSpPr/>
          <p:nvPr/>
        </p:nvSpPr>
        <p:spPr>
          <a:xfrm rot="8100000">
            <a:off x="8431708" y="2435954"/>
            <a:ext cx="277893" cy="27789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5"/>
          <p:cNvSpPr/>
          <p:nvPr/>
        </p:nvSpPr>
        <p:spPr>
          <a:xfrm rot="8100000">
            <a:off x="8431708" y="2778917"/>
            <a:ext cx="277893" cy="27789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5"/>
          <p:cNvSpPr/>
          <p:nvPr/>
        </p:nvSpPr>
        <p:spPr>
          <a:xfrm>
            <a:off x="8126075" y="-508950"/>
            <a:ext cx="1460700" cy="1460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-228450" y="3778375"/>
            <a:ext cx="1525500" cy="152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"/>
          <p:cNvSpPr txBox="1"/>
          <p:nvPr>
            <p:ph type="title"/>
          </p:nvPr>
        </p:nvSpPr>
        <p:spPr>
          <a:xfrm>
            <a:off x="720000" y="570550"/>
            <a:ext cx="48405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3" name="Google Shape;153;p6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6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6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Google Shape;156;p6"/>
          <p:cNvGrpSpPr/>
          <p:nvPr/>
        </p:nvGrpSpPr>
        <p:grpSpPr>
          <a:xfrm>
            <a:off x="2480622" y="4718352"/>
            <a:ext cx="4182751" cy="402045"/>
            <a:chOff x="-79178" y="4632327"/>
            <a:chExt cx="4182751" cy="402045"/>
          </a:xfrm>
        </p:grpSpPr>
        <p:sp>
          <p:nvSpPr>
            <p:cNvPr id="157" name="Google Shape;157;p6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6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"/>
          <p:cNvSpPr/>
          <p:nvPr/>
        </p:nvSpPr>
        <p:spPr>
          <a:xfrm>
            <a:off x="-141700" y="1154800"/>
            <a:ext cx="5186100" cy="286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7"/>
          <p:cNvSpPr txBox="1"/>
          <p:nvPr>
            <p:ph type="title"/>
          </p:nvPr>
        </p:nvSpPr>
        <p:spPr>
          <a:xfrm>
            <a:off x="720000" y="1890725"/>
            <a:ext cx="41691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2" name="Google Shape;192;p7"/>
          <p:cNvSpPr txBox="1"/>
          <p:nvPr>
            <p:ph idx="1" type="subTitle"/>
          </p:nvPr>
        </p:nvSpPr>
        <p:spPr>
          <a:xfrm>
            <a:off x="720000" y="2424725"/>
            <a:ext cx="4169100" cy="10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7"/>
          <p:cNvSpPr/>
          <p:nvPr/>
        </p:nvSpPr>
        <p:spPr>
          <a:xfrm rot="10800000">
            <a:off x="4" y="4428925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7"/>
          <p:cNvSpPr/>
          <p:nvPr/>
        </p:nvSpPr>
        <p:spPr>
          <a:xfrm rot="-8100000">
            <a:off x="2086695" y="4414329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7"/>
          <p:cNvSpPr/>
          <p:nvPr/>
        </p:nvSpPr>
        <p:spPr>
          <a:xfrm>
            <a:off x="-170050" y="-530400"/>
            <a:ext cx="1250400" cy="12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7"/>
          <p:cNvSpPr/>
          <p:nvPr/>
        </p:nvSpPr>
        <p:spPr>
          <a:xfrm rot="-8100000">
            <a:off x="2429657" y="4414329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"/>
          <p:cNvSpPr/>
          <p:nvPr/>
        </p:nvSpPr>
        <p:spPr>
          <a:xfrm>
            <a:off x="1246900" y="-286175"/>
            <a:ext cx="6627000" cy="396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8"/>
          <p:cNvSpPr txBox="1"/>
          <p:nvPr>
            <p:ph type="title"/>
          </p:nvPr>
        </p:nvSpPr>
        <p:spPr>
          <a:xfrm>
            <a:off x="3134400" y="2966250"/>
            <a:ext cx="2875200" cy="47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0" name="Google Shape;200;p8"/>
          <p:cNvSpPr txBox="1"/>
          <p:nvPr>
            <p:ph idx="1" type="subTitle"/>
          </p:nvPr>
        </p:nvSpPr>
        <p:spPr>
          <a:xfrm>
            <a:off x="1231050" y="1704750"/>
            <a:ext cx="6681900" cy="10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201" name="Google Shape;201;p8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8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8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8"/>
          <p:cNvSpPr/>
          <p:nvPr/>
        </p:nvSpPr>
        <p:spPr>
          <a:xfrm rot="5400000">
            <a:off x="7622588" y="807450"/>
            <a:ext cx="1904100" cy="28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8"/>
          <p:cNvSpPr/>
          <p:nvPr/>
        </p:nvSpPr>
        <p:spPr>
          <a:xfrm rot="8100000">
            <a:off x="8423064" y="2095270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8"/>
          <p:cNvSpPr/>
          <p:nvPr/>
        </p:nvSpPr>
        <p:spPr>
          <a:xfrm rot="8100000">
            <a:off x="8423064" y="2493027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7" name="Google Shape;207;p8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208" name="Google Shape;208;p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"/>
          <p:cNvSpPr txBox="1"/>
          <p:nvPr>
            <p:ph type="title"/>
          </p:nvPr>
        </p:nvSpPr>
        <p:spPr>
          <a:xfrm>
            <a:off x="1103700" y="1918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2" name="Google Shape;242;p9"/>
          <p:cNvSpPr txBox="1"/>
          <p:nvPr>
            <p:ph idx="1" type="subTitle"/>
          </p:nvPr>
        </p:nvSpPr>
        <p:spPr>
          <a:xfrm>
            <a:off x="1103700" y="3488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9"/>
          <p:cNvSpPr/>
          <p:nvPr/>
        </p:nvSpPr>
        <p:spPr>
          <a:xfrm>
            <a:off x="7313150" y="532350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9"/>
          <p:cNvSpPr/>
          <p:nvPr/>
        </p:nvSpPr>
        <p:spPr>
          <a:xfrm rot="2700000">
            <a:off x="6783666" y="517754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9"/>
          <p:cNvSpPr/>
          <p:nvPr/>
        </p:nvSpPr>
        <p:spPr>
          <a:xfrm rot="10800000">
            <a:off x="8067904" y="4108975"/>
            <a:ext cx="1250400" cy="12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9"/>
          <p:cNvSpPr/>
          <p:nvPr/>
        </p:nvSpPr>
        <p:spPr>
          <a:xfrm rot="2700000">
            <a:off x="6440704" y="517754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7" name="Google Shape;247;p9"/>
          <p:cNvGrpSpPr/>
          <p:nvPr/>
        </p:nvGrpSpPr>
        <p:grpSpPr>
          <a:xfrm rot="-5400000">
            <a:off x="-1708778" y="2370727"/>
            <a:ext cx="4182751" cy="402045"/>
            <a:chOff x="-79178" y="4632327"/>
            <a:chExt cx="4182751" cy="402045"/>
          </a:xfrm>
        </p:grpSpPr>
        <p:sp>
          <p:nvSpPr>
            <p:cNvPr id="248" name="Google Shape;248;p9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9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9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9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9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9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9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9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9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9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9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0"/>
          <p:cNvSpPr txBox="1"/>
          <p:nvPr>
            <p:ph type="title"/>
          </p:nvPr>
        </p:nvSpPr>
        <p:spPr>
          <a:xfrm>
            <a:off x="4602750" y="578300"/>
            <a:ext cx="3332400" cy="12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b="0">
                <a:solidFill>
                  <a:schemeClr val="accent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82" name="Google Shape;282;p10"/>
          <p:cNvSpPr/>
          <p:nvPr/>
        </p:nvSpPr>
        <p:spPr>
          <a:xfrm rot="10800000">
            <a:off x="-9" y="4209122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0"/>
          <p:cNvSpPr/>
          <p:nvPr/>
        </p:nvSpPr>
        <p:spPr>
          <a:xfrm rot="-8100000">
            <a:off x="2019785" y="4196604"/>
            <a:ext cx="236739" cy="236739"/>
          </a:xfrm>
          <a:prstGeom prst="plus">
            <a:avLst>
              <a:gd fmla="val 3557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0"/>
          <p:cNvSpPr/>
          <p:nvPr/>
        </p:nvSpPr>
        <p:spPr>
          <a:xfrm rot="-8100000">
            <a:off x="1727676" y="4196604"/>
            <a:ext cx="236739" cy="236739"/>
          </a:xfrm>
          <a:prstGeom prst="plus">
            <a:avLst>
              <a:gd fmla="val 3557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0"/>
          <p:cNvSpPr/>
          <p:nvPr/>
        </p:nvSpPr>
        <p:spPr>
          <a:xfrm>
            <a:off x="-446075" y="-247625"/>
            <a:ext cx="1466700" cy="1466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6" name="Google Shape;286;p10"/>
          <p:cNvGrpSpPr/>
          <p:nvPr/>
        </p:nvGrpSpPr>
        <p:grpSpPr>
          <a:xfrm rot="-5400000">
            <a:off x="6851597" y="2370727"/>
            <a:ext cx="4182751" cy="402045"/>
            <a:chOff x="-79178" y="4632327"/>
            <a:chExt cx="4182751" cy="402045"/>
          </a:xfrm>
        </p:grpSpPr>
        <p:sp>
          <p:nvSpPr>
            <p:cNvPr id="287" name="Google Shape;287;p10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0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0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0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0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0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0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0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0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0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0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0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0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0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0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0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0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0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0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0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0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0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0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0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0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0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0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0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0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0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0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70550"/>
            <a:ext cx="7704000" cy="5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681225"/>
            <a:ext cx="7704000" cy="28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statology.or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16.png"/><Relationship Id="rId5" Type="http://schemas.openxmlformats.org/officeDocument/2006/relationships/image" Target="../media/image9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10" Type="http://schemas.openxmlformats.org/officeDocument/2006/relationships/image" Target="../media/image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29"/>
          <p:cNvSpPr txBox="1"/>
          <p:nvPr>
            <p:ph type="ctrTitle"/>
          </p:nvPr>
        </p:nvSpPr>
        <p:spPr>
          <a:xfrm>
            <a:off x="1785350" y="1445950"/>
            <a:ext cx="5573400" cy="19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Post-Error Slowing in Mice</a:t>
            </a:r>
            <a:endParaRPr/>
          </a:p>
        </p:txBody>
      </p:sp>
      <p:sp>
        <p:nvSpPr>
          <p:cNvPr id="703" name="Google Shape;703;p29"/>
          <p:cNvSpPr txBox="1"/>
          <p:nvPr>
            <p:ph idx="1" type="subTitle"/>
          </p:nvPr>
        </p:nvSpPr>
        <p:spPr>
          <a:xfrm>
            <a:off x="1905775" y="3489900"/>
            <a:ext cx="5332500" cy="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 project by PEZ Group - Ogi Pod</a:t>
            </a:r>
            <a:endParaRPr b="1"/>
          </a:p>
        </p:txBody>
      </p:sp>
      <p:sp>
        <p:nvSpPr>
          <p:cNvPr id="704" name="Google Shape;704;p29"/>
          <p:cNvSpPr txBox="1"/>
          <p:nvPr>
            <p:ph idx="1" type="subTitle"/>
          </p:nvPr>
        </p:nvSpPr>
        <p:spPr>
          <a:xfrm>
            <a:off x="1905800" y="4026500"/>
            <a:ext cx="5332500" cy="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Nitika, </a:t>
            </a:r>
            <a:r>
              <a:rPr b="1" lang="en">
                <a:solidFill>
                  <a:schemeClr val="dk1"/>
                </a:solidFill>
              </a:rPr>
              <a:t>Prince, </a:t>
            </a:r>
            <a:r>
              <a:rPr b="1" lang="en">
                <a:solidFill>
                  <a:schemeClr val="accent1"/>
                </a:solidFill>
              </a:rPr>
              <a:t>Samantha, Sonja</a:t>
            </a:r>
            <a:endParaRPr b="1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8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769" name="Google Shape;769;p38"/>
          <p:cNvSpPr/>
          <p:nvPr/>
        </p:nvSpPr>
        <p:spPr>
          <a:xfrm>
            <a:off x="-215550" y="793225"/>
            <a:ext cx="9468300" cy="3581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38"/>
          <p:cNvSpPr txBox="1"/>
          <p:nvPr/>
        </p:nvSpPr>
        <p:spPr>
          <a:xfrm>
            <a:off x="643200" y="793225"/>
            <a:ext cx="77508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Step 3: Train GLM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GLM trained on the Churchland Lab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 best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formula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was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: 'normalized_response_duration ~ normalized_stimulus_delay + C(session_phase) + stimulus_contrast + stimulus_location + trial_feedback_type'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Cross-validation to get a distribution of R_squared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Step 4: Test GLM on all other labs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Test on each of the other labs, minus the Mainen lab, was used as an independent test set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9"/>
          <p:cNvSpPr txBox="1"/>
          <p:nvPr>
            <p:ph type="title"/>
          </p:nvPr>
        </p:nvSpPr>
        <p:spPr>
          <a:xfrm>
            <a:off x="2416650" y="2808425"/>
            <a:ext cx="4310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&amp; Findings</a:t>
            </a:r>
            <a:endParaRPr/>
          </a:p>
        </p:txBody>
      </p:sp>
      <p:sp>
        <p:nvSpPr>
          <p:cNvPr id="776" name="Google Shape;776;p39"/>
          <p:cNvSpPr txBox="1"/>
          <p:nvPr>
            <p:ph idx="2" type="title"/>
          </p:nvPr>
        </p:nvSpPr>
        <p:spPr>
          <a:xfrm>
            <a:off x="4060050" y="164157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40"/>
          <p:cNvSpPr txBox="1"/>
          <p:nvPr>
            <p:ph type="title"/>
          </p:nvPr>
        </p:nvSpPr>
        <p:spPr>
          <a:xfrm>
            <a:off x="-61975" y="260675"/>
            <a:ext cx="9258300" cy="5706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2"/>
                </a:solidFill>
              </a:rPr>
              <a:t>Mean Squared Error and Pseudo R-squared across GLM models</a:t>
            </a:r>
            <a:endParaRPr sz="2500">
              <a:solidFill>
                <a:schemeClr val="accent2"/>
              </a:solidFill>
            </a:endParaRPr>
          </a:p>
        </p:txBody>
      </p:sp>
      <p:pic>
        <p:nvPicPr>
          <p:cNvPr id="782" name="Google Shape;782;p40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800" y="1413863"/>
            <a:ext cx="4386518" cy="270851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83" name="Google Shape;783;p40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3718" y="1425875"/>
            <a:ext cx="4287882" cy="2684507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41"/>
          <p:cNvSpPr txBox="1"/>
          <p:nvPr>
            <p:ph type="title"/>
          </p:nvPr>
        </p:nvSpPr>
        <p:spPr>
          <a:xfrm>
            <a:off x="-61975" y="260675"/>
            <a:ext cx="9258300" cy="5706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2"/>
                </a:solidFill>
              </a:rPr>
              <a:t>Mean Squared Error on data from all labs</a:t>
            </a:r>
            <a:endParaRPr sz="2500">
              <a:solidFill>
                <a:schemeClr val="accent2"/>
              </a:solidFill>
            </a:endParaRPr>
          </a:p>
        </p:txBody>
      </p:sp>
      <p:pic>
        <p:nvPicPr>
          <p:cNvPr id="789" name="Google Shape;789;p41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825" y="946500"/>
            <a:ext cx="6470703" cy="4007424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2"/>
          <p:cNvSpPr txBox="1"/>
          <p:nvPr>
            <p:ph type="title"/>
          </p:nvPr>
        </p:nvSpPr>
        <p:spPr>
          <a:xfrm>
            <a:off x="-61975" y="260675"/>
            <a:ext cx="9258300" cy="5706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2"/>
                </a:solidFill>
              </a:rPr>
              <a:t>Pseudo R-squared distribution for GLM 1</a:t>
            </a:r>
            <a:endParaRPr sz="2500">
              <a:solidFill>
                <a:schemeClr val="accent2"/>
              </a:solidFill>
            </a:endParaRPr>
          </a:p>
        </p:txBody>
      </p:sp>
      <p:pic>
        <p:nvPicPr>
          <p:cNvPr id="795" name="Google Shape;795;p42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500" y="983675"/>
            <a:ext cx="6481011" cy="400742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43"/>
          <p:cNvSpPr txBox="1"/>
          <p:nvPr>
            <p:ph type="title"/>
          </p:nvPr>
        </p:nvSpPr>
        <p:spPr>
          <a:xfrm>
            <a:off x="2126800" y="2808425"/>
            <a:ext cx="50724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</a:t>
            </a:r>
            <a:br>
              <a:rPr lang="en"/>
            </a:br>
            <a:r>
              <a:rPr lang="en"/>
              <a:t>Future direction</a:t>
            </a:r>
            <a:endParaRPr/>
          </a:p>
        </p:txBody>
      </p:sp>
      <p:sp>
        <p:nvSpPr>
          <p:cNvPr id="801" name="Google Shape;801;p43"/>
          <p:cNvSpPr txBox="1"/>
          <p:nvPr>
            <p:ph idx="2" type="title"/>
          </p:nvPr>
        </p:nvSpPr>
        <p:spPr>
          <a:xfrm>
            <a:off x="4060050" y="164157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44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807" name="Google Shape;807;p44"/>
          <p:cNvSpPr/>
          <p:nvPr/>
        </p:nvSpPr>
        <p:spPr>
          <a:xfrm>
            <a:off x="-215550" y="1136850"/>
            <a:ext cx="9468300" cy="2869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44"/>
          <p:cNvSpPr txBox="1"/>
          <p:nvPr/>
        </p:nvSpPr>
        <p:spPr>
          <a:xfrm>
            <a:off x="643200" y="1886850"/>
            <a:ext cx="7750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 findings suggest some evidence of post error slowing in the mice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Variables apart from the ones we studied; external variables such as lighting, temperature, or internal variables such as the attention span of mice can be included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Tests can be done to check for a non-linear relationship between the variables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45"/>
          <p:cNvSpPr txBox="1"/>
          <p:nvPr>
            <p:ph type="title"/>
          </p:nvPr>
        </p:nvSpPr>
        <p:spPr>
          <a:xfrm>
            <a:off x="2126800" y="2808425"/>
            <a:ext cx="50724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814" name="Google Shape;814;p45"/>
          <p:cNvSpPr txBox="1"/>
          <p:nvPr>
            <p:ph idx="2" type="title"/>
          </p:nvPr>
        </p:nvSpPr>
        <p:spPr>
          <a:xfrm>
            <a:off x="4060050" y="164157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46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820" name="Google Shape;820;p46"/>
          <p:cNvSpPr/>
          <p:nvPr/>
        </p:nvSpPr>
        <p:spPr>
          <a:xfrm>
            <a:off x="-215550" y="1136850"/>
            <a:ext cx="9468300" cy="2869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46"/>
          <p:cNvSpPr txBox="1"/>
          <p:nvPr/>
        </p:nvSpPr>
        <p:spPr>
          <a:xfrm>
            <a:off x="643200" y="1194150"/>
            <a:ext cx="77508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*****  </a:t>
            </a:r>
            <a:r>
              <a:rPr lang="en" sz="1800"/>
              <a:t>RUSLAN ****** (THE BEST!!!!!!!!)🎉🎉🎉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22" name="Google Shape;82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6350" y="1763963"/>
            <a:ext cx="1777125" cy="161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3" name="Google Shape;82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3750" y="2075750"/>
            <a:ext cx="2081626" cy="180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47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829" name="Google Shape;829;p47"/>
          <p:cNvSpPr/>
          <p:nvPr/>
        </p:nvSpPr>
        <p:spPr>
          <a:xfrm>
            <a:off x="-215550" y="1136850"/>
            <a:ext cx="9468300" cy="2869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47"/>
          <p:cNvSpPr txBox="1"/>
          <p:nvPr/>
        </p:nvSpPr>
        <p:spPr>
          <a:xfrm>
            <a:off x="643200" y="1194150"/>
            <a:ext cx="77508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GeeksForGeeks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Ruslan Klymentiev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Python explanation packages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Ruslan Klymentiev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https://datascientyst.com</a:t>
            </a:r>
            <a:endParaRPr sz="105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https://www.statology.org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Mo Shahdloo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Amol P. Yadav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https://data.internationalbrainlab.org/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30"/>
          <p:cNvSpPr txBox="1"/>
          <p:nvPr>
            <p:ph type="title"/>
          </p:nvPr>
        </p:nvSpPr>
        <p:spPr>
          <a:xfrm>
            <a:off x="2416650" y="2247800"/>
            <a:ext cx="4310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10" name="Google Shape;710;p30"/>
          <p:cNvSpPr txBox="1"/>
          <p:nvPr>
            <p:ph idx="2" type="title"/>
          </p:nvPr>
        </p:nvSpPr>
        <p:spPr>
          <a:xfrm>
            <a:off x="4060050" y="1517000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endParaRPr/>
          </a:p>
        </p:txBody>
      </p:sp>
      <p:sp>
        <p:nvSpPr>
          <p:cNvPr id="711" name="Google Shape;711;p30"/>
          <p:cNvSpPr txBox="1"/>
          <p:nvPr>
            <p:ph idx="1" type="subTitle"/>
          </p:nvPr>
        </p:nvSpPr>
        <p:spPr>
          <a:xfrm>
            <a:off x="2416650" y="2839775"/>
            <a:ext cx="4310700" cy="8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8"/>
          <p:cNvSpPr txBox="1"/>
          <p:nvPr>
            <p:ph type="title"/>
          </p:nvPr>
        </p:nvSpPr>
        <p:spPr>
          <a:xfrm>
            <a:off x="2126800" y="2808425"/>
            <a:ext cx="50724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/ Packages / Softwares</a:t>
            </a:r>
            <a:endParaRPr/>
          </a:p>
        </p:txBody>
      </p:sp>
      <p:sp>
        <p:nvSpPr>
          <p:cNvPr id="836" name="Google Shape;836;p48"/>
          <p:cNvSpPr txBox="1"/>
          <p:nvPr>
            <p:ph idx="2" type="title"/>
          </p:nvPr>
        </p:nvSpPr>
        <p:spPr>
          <a:xfrm>
            <a:off x="4060050" y="164157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9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842" name="Google Shape;842;p49"/>
          <p:cNvSpPr/>
          <p:nvPr/>
        </p:nvSpPr>
        <p:spPr>
          <a:xfrm>
            <a:off x="-215550" y="1136850"/>
            <a:ext cx="9468300" cy="2869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49"/>
          <p:cNvSpPr txBox="1"/>
          <p:nvPr/>
        </p:nvSpPr>
        <p:spPr>
          <a:xfrm>
            <a:off x="643200" y="2048400"/>
            <a:ext cx="77508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Google Colab (obviously)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Datajoint dataframe, used by IBL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Pandas dataframe, for easier access to data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Statsmodels.formula.api, which had a glm function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Sklearn.metrics, mean squared error, in order to test the glm fit on general data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44" name="Google Shape;844;p49"/>
          <p:cNvPicPr preferRelativeResize="0"/>
          <p:nvPr/>
        </p:nvPicPr>
        <p:blipFill rotWithShape="1">
          <a:blip r:embed="rId3">
            <a:alphaModFix/>
          </a:blip>
          <a:srcRect b="5633" l="0" r="5437" t="0"/>
          <a:stretch/>
        </p:blipFill>
        <p:spPr>
          <a:xfrm>
            <a:off x="6076867" y="564750"/>
            <a:ext cx="2229181" cy="1483650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p49"/>
          <p:cNvSpPr txBox="1"/>
          <p:nvPr/>
        </p:nvSpPr>
        <p:spPr>
          <a:xfrm>
            <a:off x="0" y="4752525"/>
            <a:ext cx="57168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Image credits to https://kinderzeitung.kleinezeitung.at/grosse-pandas-voll-verfressen-und-gemuetlich/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50"/>
          <p:cNvSpPr txBox="1"/>
          <p:nvPr>
            <p:ph type="title"/>
          </p:nvPr>
        </p:nvSpPr>
        <p:spPr>
          <a:xfrm>
            <a:off x="3134400" y="2966250"/>
            <a:ext cx="2875200" cy="47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—Brian Herbert</a:t>
            </a:r>
            <a:endParaRPr/>
          </a:p>
        </p:txBody>
      </p:sp>
      <p:sp>
        <p:nvSpPr>
          <p:cNvPr id="851" name="Google Shape;851;p50"/>
          <p:cNvSpPr txBox="1"/>
          <p:nvPr>
            <p:ph idx="1" type="subTitle"/>
          </p:nvPr>
        </p:nvSpPr>
        <p:spPr>
          <a:xfrm>
            <a:off x="1231050" y="1268700"/>
            <a:ext cx="6681900" cy="11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“The capacity to learn is a </a:t>
            </a:r>
            <a:r>
              <a:rPr i="1" lang="en">
                <a:latin typeface="Montserrat Medium"/>
                <a:ea typeface="Montserrat Medium"/>
                <a:cs typeface="Montserrat Medium"/>
                <a:sym typeface="Montserrat Medium"/>
              </a:rPr>
              <a:t>gift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; </a:t>
            </a:r>
            <a:b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the ability to learn is a </a:t>
            </a:r>
            <a:r>
              <a:rPr i="1" lang="en">
                <a:latin typeface="Montserrat Medium"/>
                <a:ea typeface="Montserrat Medium"/>
                <a:cs typeface="Montserrat Medium"/>
                <a:sym typeface="Montserrat Medium"/>
              </a:rPr>
              <a:t>skill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; </a:t>
            </a:r>
            <a:b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the willingness to learn is a </a:t>
            </a:r>
            <a:r>
              <a:rPr i="1" lang="en">
                <a:latin typeface="Montserrat Medium"/>
                <a:ea typeface="Montserrat Medium"/>
                <a:cs typeface="Montserrat Medium"/>
                <a:sym typeface="Montserrat Medium"/>
              </a:rPr>
              <a:t>choice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.”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1"/>
          <p:cNvSpPr txBox="1"/>
          <p:nvPr>
            <p:ph idx="4294967295" type="title"/>
          </p:nvPr>
        </p:nvSpPr>
        <p:spPr>
          <a:xfrm>
            <a:off x="2035800" y="3823525"/>
            <a:ext cx="50724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pic>
        <p:nvPicPr>
          <p:cNvPr id="857" name="Google Shape;85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1813" y="304800"/>
            <a:ext cx="5680365" cy="351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52"/>
          <p:cNvSpPr txBox="1"/>
          <p:nvPr>
            <p:ph type="title"/>
          </p:nvPr>
        </p:nvSpPr>
        <p:spPr>
          <a:xfrm>
            <a:off x="720000" y="570550"/>
            <a:ext cx="49974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Who’s doing what</a:t>
            </a:r>
            <a:endParaRPr/>
          </a:p>
        </p:txBody>
      </p:sp>
      <p:sp>
        <p:nvSpPr>
          <p:cNvPr id="863" name="Google Shape;863;p52"/>
          <p:cNvSpPr txBox="1"/>
          <p:nvPr>
            <p:ph idx="1" type="body"/>
          </p:nvPr>
        </p:nvSpPr>
        <p:spPr>
          <a:xfrm>
            <a:off x="720000" y="1268175"/>
            <a:ext cx="7704000" cy="3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Introduction - </a:t>
            </a:r>
            <a:r>
              <a:rPr b="1" lang="en"/>
              <a:t>who we are - everyone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background/ motivation/ description of the dataset - Sonja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Methods - Sam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Analysis of the results (MSE, R-squared, generalised across labs)/ findings/ answer to the research question - Nitika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conclusion/ future directions - Prince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INTRO SLIDE IS MINE. PLS.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Sam - Coder, Organiser, Saviour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Sonja - Statistician, Orator, Writer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Nitika - Survivor, Background Support, PPT maker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Prince - </a:t>
            </a:r>
            <a:endParaRPr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53"/>
          <p:cNvSpPr txBox="1"/>
          <p:nvPr>
            <p:ph type="title"/>
          </p:nvPr>
        </p:nvSpPr>
        <p:spPr>
          <a:xfrm>
            <a:off x="2126800" y="2808425"/>
            <a:ext cx="50724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behind this topic</a:t>
            </a:r>
            <a:endParaRPr/>
          </a:p>
        </p:txBody>
      </p:sp>
      <p:sp>
        <p:nvSpPr>
          <p:cNvPr id="869" name="Google Shape;869;p53"/>
          <p:cNvSpPr txBox="1"/>
          <p:nvPr>
            <p:ph idx="2" type="title"/>
          </p:nvPr>
        </p:nvSpPr>
        <p:spPr>
          <a:xfrm>
            <a:off x="4060050" y="164157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09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54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875" name="Google Shape;875;p54"/>
          <p:cNvSpPr/>
          <p:nvPr/>
        </p:nvSpPr>
        <p:spPr>
          <a:xfrm>
            <a:off x="-215550" y="1136850"/>
            <a:ext cx="9468300" cy="2869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54"/>
          <p:cNvSpPr txBox="1"/>
          <p:nvPr/>
        </p:nvSpPr>
        <p:spPr>
          <a:xfrm>
            <a:off x="643200" y="1294200"/>
            <a:ext cx="7750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[here we talk about how the phenomenon of post-error slowing has been observed in mice]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[tbh it would seem a bit redundant, so again, this section is not compulsory]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If we talk about this: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	We discuss the order of this slide in this presentation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Else: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	We don’t do that here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55"/>
          <p:cNvSpPr txBox="1"/>
          <p:nvPr>
            <p:ph type="title"/>
          </p:nvPr>
        </p:nvSpPr>
        <p:spPr>
          <a:xfrm>
            <a:off x="720000" y="570550"/>
            <a:ext cx="49974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82" name="Google Shape;882;p55"/>
          <p:cNvSpPr txBox="1"/>
          <p:nvPr>
            <p:ph idx="1" type="body"/>
          </p:nvPr>
        </p:nvSpPr>
        <p:spPr>
          <a:xfrm>
            <a:off x="720000" y="1268175"/>
            <a:ext cx="7704000" cy="3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To look for evidence of post-error slowing in mice by analysing and working on the IBL Dataset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This presentation contains the following: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General idea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Problem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Literature review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Description of the dataset used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Project outline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Hypotheses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Findings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Roadblocks countered and defeated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Motivation behind the project topic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Future direction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Tools / packages / softwares used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/>
              <a:t>Credits</a:t>
            </a:r>
            <a:endParaRPr b="1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56"/>
          <p:cNvSpPr txBox="1"/>
          <p:nvPr>
            <p:ph type="title"/>
          </p:nvPr>
        </p:nvSpPr>
        <p:spPr>
          <a:xfrm>
            <a:off x="2416650" y="2808425"/>
            <a:ext cx="4310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888" name="Google Shape;888;p56"/>
          <p:cNvSpPr txBox="1"/>
          <p:nvPr>
            <p:ph idx="2" type="title"/>
          </p:nvPr>
        </p:nvSpPr>
        <p:spPr>
          <a:xfrm>
            <a:off x="4060050" y="193522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57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894" name="Google Shape;894;p57"/>
          <p:cNvSpPr/>
          <p:nvPr/>
        </p:nvSpPr>
        <p:spPr>
          <a:xfrm>
            <a:off x="-215550" y="1136850"/>
            <a:ext cx="9468300" cy="2869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57"/>
          <p:cNvSpPr txBox="1"/>
          <p:nvPr/>
        </p:nvSpPr>
        <p:spPr>
          <a:xfrm>
            <a:off x="1325925" y="1509750"/>
            <a:ext cx="68787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[we write here a brief description of our problem/ the phenomenon we are trying to investigate]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[can take ideas/ reference from the project proposal]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31"/>
          <p:cNvSpPr txBox="1"/>
          <p:nvPr>
            <p:ph type="title"/>
          </p:nvPr>
        </p:nvSpPr>
        <p:spPr>
          <a:xfrm rot="-5400000">
            <a:off x="-2237100" y="2249400"/>
            <a:ext cx="5131200" cy="6570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Team Introduction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717" name="Google Shape;71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506" y="317611"/>
            <a:ext cx="1750126" cy="1743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3881" y="317625"/>
            <a:ext cx="1750109" cy="174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3500" y="2778487"/>
            <a:ext cx="1750126" cy="1743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6377" y="2614024"/>
            <a:ext cx="2359326" cy="2072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91400" y="183187"/>
            <a:ext cx="2512349" cy="2207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34550" y="2614026"/>
            <a:ext cx="2512349" cy="2207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65700" y="233586"/>
            <a:ext cx="2428176" cy="2133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" name="Google Shape;724;p3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393863" y="2778475"/>
            <a:ext cx="1750126" cy="1743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58"/>
          <p:cNvSpPr txBox="1"/>
          <p:nvPr>
            <p:ph type="title"/>
          </p:nvPr>
        </p:nvSpPr>
        <p:spPr>
          <a:xfrm>
            <a:off x="2416650" y="2808425"/>
            <a:ext cx="4310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901" name="Google Shape;901;p58"/>
          <p:cNvSpPr txBox="1"/>
          <p:nvPr>
            <p:ph idx="2" type="title"/>
          </p:nvPr>
        </p:nvSpPr>
        <p:spPr>
          <a:xfrm>
            <a:off x="4060050" y="193522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6" name="Google Shape;90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700" y="152400"/>
            <a:ext cx="848429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07" name="Google Shape;907;p59"/>
          <p:cNvSpPr txBox="1"/>
          <p:nvPr/>
        </p:nvSpPr>
        <p:spPr>
          <a:xfrm rot="-5400000">
            <a:off x="-2256150" y="2256150"/>
            <a:ext cx="5143500" cy="63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PROJECT TEMPLATE</a:t>
            </a:r>
            <a:endParaRPr b="1" sz="2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60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913" name="Google Shape;913;p60"/>
          <p:cNvSpPr/>
          <p:nvPr/>
        </p:nvSpPr>
        <p:spPr>
          <a:xfrm>
            <a:off x="-215550" y="1136850"/>
            <a:ext cx="9468300" cy="2869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60"/>
          <p:cNvSpPr txBox="1"/>
          <p:nvPr/>
        </p:nvSpPr>
        <p:spPr>
          <a:xfrm>
            <a:off x="1325925" y="1509750"/>
            <a:ext cx="68787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[we write here a the literature review on the basis of which we have based our hypotheses; specifically, the project template]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[can take ideas/ reference from the project proposal]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[we talk about the project template first coz that’s where we started]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61"/>
          <p:cNvSpPr txBox="1"/>
          <p:nvPr>
            <p:ph type="title"/>
          </p:nvPr>
        </p:nvSpPr>
        <p:spPr>
          <a:xfrm>
            <a:off x="2416650" y="2808425"/>
            <a:ext cx="4310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Used</a:t>
            </a:r>
            <a:endParaRPr/>
          </a:p>
        </p:txBody>
      </p:sp>
      <p:sp>
        <p:nvSpPr>
          <p:cNvPr id="920" name="Google Shape;920;p61"/>
          <p:cNvSpPr txBox="1"/>
          <p:nvPr>
            <p:ph idx="2" type="title"/>
          </p:nvPr>
        </p:nvSpPr>
        <p:spPr>
          <a:xfrm>
            <a:off x="4060050" y="164157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62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926" name="Google Shape;926;p62"/>
          <p:cNvSpPr/>
          <p:nvPr/>
        </p:nvSpPr>
        <p:spPr>
          <a:xfrm>
            <a:off x="-215550" y="1136850"/>
            <a:ext cx="9468300" cy="2869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62"/>
          <p:cNvSpPr txBox="1"/>
          <p:nvPr/>
        </p:nvSpPr>
        <p:spPr>
          <a:xfrm>
            <a:off x="1325925" y="1428300"/>
            <a:ext cx="6878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[Description of the IBL dataset]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[where, how, what it is]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[data available to us in that dataset]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63"/>
          <p:cNvSpPr txBox="1"/>
          <p:nvPr>
            <p:ph type="title"/>
          </p:nvPr>
        </p:nvSpPr>
        <p:spPr>
          <a:xfrm>
            <a:off x="2416650" y="2808425"/>
            <a:ext cx="4310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Outline</a:t>
            </a:r>
            <a:endParaRPr/>
          </a:p>
        </p:txBody>
      </p:sp>
      <p:sp>
        <p:nvSpPr>
          <p:cNvPr id="933" name="Google Shape;933;p63"/>
          <p:cNvSpPr txBox="1"/>
          <p:nvPr>
            <p:ph idx="2" type="title"/>
          </p:nvPr>
        </p:nvSpPr>
        <p:spPr>
          <a:xfrm>
            <a:off x="4060050" y="164157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64"/>
          <p:cNvSpPr txBox="1"/>
          <p:nvPr>
            <p:ph type="title"/>
          </p:nvPr>
        </p:nvSpPr>
        <p:spPr>
          <a:xfrm>
            <a:off x="720000" y="570550"/>
            <a:ext cx="5316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the events unfolded…</a:t>
            </a:r>
            <a:endParaRPr/>
          </a:p>
        </p:txBody>
      </p:sp>
      <p:sp>
        <p:nvSpPr>
          <p:cNvPr id="939" name="Google Shape;939;p64"/>
          <p:cNvSpPr txBox="1"/>
          <p:nvPr/>
        </p:nvSpPr>
        <p:spPr>
          <a:xfrm>
            <a:off x="1115450" y="2255700"/>
            <a:ext cx="5726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[ we decide the steps we wanna show here as the chain of actions we undertook till the end]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65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945" name="Google Shape;945;p65"/>
          <p:cNvSpPr/>
          <p:nvPr/>
        </p:nvSpPr>
        <p:spPr>
          <a:xfrm>
            <a:off x="-215550" y="793225"/>
            <a:ext cx="9468300" cy="3581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65"/>
          <p:cNvSpPr txBox="1"/>
          <p:nvPr/>
        </p:nvSpPr>
        <p:spPr>
          <a:xfrm>
            <a:off x="643200" y="959575"/>
            <a:ext cx="77508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In the trial after an incorrect response is recorded, there will be an increase in response time.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 believe that, given &lt;input variables&gt;, there is a reliable method to predict response times in subsequent trials.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Our &lt;input variable include&gt;: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Response on the previous trial (incorrect/ correct)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Signal contrast in % (100, 75, 50, 25)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Signal position (left/ right)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Delay of stimulus onset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Session phase (early, middle, late)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66"/>
          <p:cNvSpPr txBox="1"/>
          <p:nvPr>
            <p:ph type="title"/>
          </p:nvPr>
        </p:nvSpPr>
        <p:spPr>
          <a:xfrm>
            <a:off x="2126800" y="2808425"/>
            <a:ext cx="50724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Roadblocks encountered and defeated</a:t>
            </a:r>
            <a:endParaRPr/>
          </a:p>
        </p:txBody>
      </p:sp>
      <p:sp>
        <p:nvSpPr>
          <p:cNvPr id="952" name="Google Shape;952;p66"/>
          <p:cNvSpPr txBox="1"/>
          <p:nvPr>
            <p:ph idx="2" type="title"/>
          </p:nvPr>
        </p:nvSpPr>
        <p:spPr>
          <a:xfrm>
            <a:off x="4060050" y="164157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67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958" name="Google Shape;958;p67"/>
          <p:cNvSpPr/>
          <p:nvPr/>
        </p:nvSpPr>
        <p:spPr>
          <a:xfrm>
            <a:off x="-215550" y="1136850"/>
            <a:ext cx="9468300" cy="2869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67"/>
          <p:cNvSpPr txBox="1"/>
          <p:nvPr/>
        </p:nvSpPr>
        <p:spPr>
          <a:xfrm>
            <a:off x="643200" y="1294200"/>
            <a:ext cx="77508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[personally, i feel its a good idea to tell about the challenges faced in the project and how we overcame them]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[it makes one seem less intimidating and more relatable, especially in an academic setting where most of us 99% of the time have no clue wtf is going on]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[but of course, we can do away with this section :) 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32"/>
          <p:cNvSpPr txBox="1"/>
          <p:nvPr>
            <p:ph type="title"/>
          </p:nvPr>
        </p:nvSpPr>
        <p:spPr>
          <a:xfrm>
            <a:off x="2416650" y="2247800"/>
            <a:ext cx="4310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Finding</a:t>
            </a:r>
            <a:endParaRPr/>
          </a:p>
        </p:txBody>
      </p:sp>
      <p:sp>
        <p:nvSpPr>
          <p:cNvPr id="730" name="Google Shape;730;p32"/>
          <p:cNvSpPr txBox="1"/>
          <p:nvPr>
            <p:ph idx="2" type="title"/>
          </p:nvPr>
        </p:nvSpPr>
        <p:spPr>
          <a:xfrm>
            <a:off x="4060050" y="1517000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31" name="Google Shape;731;p32"/>
          <p:cNvSpPr txBox="1"/>
          <p:nvPr>
            <p:ph idx="1" type="subTitle"/>
          </p:nvPr>
        </p:nvSpPr>
        <p:spPr>
          <a:xfrm>
            <a:off x="2473700" y="2839775"/>
            <a:ext cx="4253700" cy="8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There may be evidence for </a:t>
            </a:r>
            <a:br>
              <a:rPr b="1" lang="en"/>
            </a:br>
            <a:r>
              <a:rPr b="1" lang="en"/>
              <a:t>post-error slowing in mice.</a:t>
            </a:r>
            <a:endParaRPr b="1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68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965" name="Google Shape;965;p68"/>
          <p:cNvSpPr/>
          <p:nvPr/>
        </p:nvSpPr>
        <p:spPr>
          <a:xfrm>
            <a:off x="-215550" y="1136850"/>
            <a:ext cx="9468300" cy="2869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68"/>
          <p:cNvSpPr txBox="1"/>
          <p:nvPr/>
        </p:nvSpPr>
        <p:spPr>
          <a:xfrm>
            <a:off x="643200" y="1294200"/>
            <a:ext cx="7750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[some things we could improve on can be included as a future direction]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[example, to see what factors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other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than the ones we included could be responsible]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[maybe include external variables too, such as lighting, temperature etc]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[or intrinsic factors like attention span of the mouse]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33"/>
          <p:cNvSpPr txBox="1"/>
          <p:nvPr>
            <p:ph type="title"/>
          </p:nvPr>
        </p:nvSpPr>
        <p:spPr>
          <a:xfrm>
            <a:off x="720000" y="570550"/>
            <a:ext cx="49974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737" name="Google Shape;737;p33"/>
          <p:cNvSpPr txBox="1"/>
          <p:nvPr>
            <p:ph idx="1" type="body"/>
          </p:nvPr>
        </p:nvSpPr>
        <p:spPr>
          <a:xfrm>
            <a:off x="720000" y="1268175"/>
            <a:ext cx="7704000" cy="3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/>
              <a:t>Decision making</a:t>
            </a:r>
            <a:r>
              <a:rPr lang="en" sz="1800"/>
              <a:t> as accumulation of noisy evidence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Adapting to errors</a:t>
            </a:r>
            <a:r>
              <a:rPr lang="en" sz="1800"/>
              <a:t> crucial for </a:t>
            </a:r>
            <a:r>
              <a:rPr lang="en" sz="1800"/>
              <a:t>learning and survival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Choice history</a:t>
            </a:r>
            <a:r>
              <a:rPr lang="en" sz="1800"/>
              <a:t> influences updating of accumulation process and decision making strategy</a:t>
            </a:r>
            <a:endParaRPr b="1"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/>
              <a:t>Post-error slowing (PES):</a:t>
            </a:r>
            <a:r>
              <a:rPr lang="en" sz="1800"/>
              <a:t> reduced response time after an erroneous response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Reliably replicated in </a:t>
            </a:r>
            <a:r>
              <a:rPr b="1" lang="en" sz="1800"/>
              <a:t>humans</a:t>
            </a:r>
            <a:endParaRPr b="1"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Does it exist in </a:t>
            </a:r>
            <a:r>
              <a:rPr b="1" lang="en" sz="1800"/>
              <a:t>mice</a:t>
            </a:r>
            <a:r>
              <a:rPr lang="en" sz="1800"/>
              <a:t>?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34"/>
          <p:cNvSpPr txBox="1"/>
          <p:nvPr>
            <p:ph type="title"/>
          </p:nvPr>
        </p:nvSpPr>
        <p:spPr>
          <a:xfrm>
            <a:off x="720000" y="570550"/>
            <a:ext cx="49974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&amp; our questions</a:t>
            </a:r>
            <a:endParaRPr/>
          </a:p>
        </p:txBody>
      </p:sp>
      <p:sp>
        <p:nvSpPr>
          <p:cNvPr id="743" name="Google Shape;743;p34"/>
          <p:cNvSpPr txBox="1"/>
          <p:nvPr>
            <p:ph idx="1" type="body"/>
          </p:nvPr>
        </p:nvSpPr>
        <p:spPr>
          <a:xfrm>
            <a:off x="720000" y="1268175"/>
            <a:ext cx="7704000" cy="3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Behavioral data by </a:t>
            </a:r>
            <a:r>
              <a:rPr b="1" lang="en" sz="1800"/>
              <a:t>International Brain Laboratory (IBL)</a:t>
            </a:r>
            <a:endParaRPr b="1"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alternatives, forced-choice perceptual decision task in mice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Different response times observed in animals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Are </a:t>
            </a:r>
            <a:r>
              <a:rPr b="1" lang="en" sz="1800"/>
              <a:t>differences in response time</a:t>
            </a:r>
            <a:r>
              <a:rPr lang="en" sz="1800"/>
              <a:t> associated with </a:t>
            </a:r>
            <a:r>
              <a:rPr b="1" lang="en" sz="1800"/>
              <a:t>prior incorrect response, or other factors</a:t>
            </a:r>
            <a:r>
              <a:rPr lang="en" sz="1800"/>
              <a:t>, e.g., contrast level, session phase?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5"/>
          <p:cNvSpPr txBox="1"/>
          <p:nvPr>
            <p:ph idx="2" type="title"/>
          </p:nvPr>
        </p:nvSpPr>
        <p:spPr>
          <a:xfrm>
            <a:off x="4060050" y="164157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49" name="Google Shape;749;p35"/>
          <p:cNvSpPr txBox="1"/>
          <p:nvPr>
            <p:ph type="title"/>
          </p:nvPr>
        </p:nvSpPr>
        <p:spPr>
          <a:xfrm>
            <a:off x="2416650" y="2247800"/>
            <a:ext cx="4310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Hypotheses</a:t>
            </a:r>
            <a:endParaRPr/>
          </a:p>
        </p:txBody>
      </p:sp>
      <p:sp>
        <p:nvSpPr>
          <p:cNvPr id="750" name="Google Shape;750;p35"/>
          <p:cNvSpPr txBox="1"/>
          <p:nvPr>
            <p:ph idx="1" type="subTitle"/>
          </p:nvPr>
        </p:nvSpPr>
        <p:spPr>
          <a:xfrm>
            <a:off x="2202075" y="2839775"/>
            <a:ext cx="4740000" cy="8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/>
              <a:t>Incorrect prior response leads to increased response time at subsequent trial.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/>
              <a:t>Choice history can predict response time in subsequent trial in new data.</a:t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36"/>
          <p:cNvSpPr txBox="1"/>
          <p:nvPr>
            <p:ph type="title"/>
          </p:nvPr>
        </p:nvSpPr>
        <p:spPr>
          <a:xfrm>
            <a:off x="2416650" y="2808425"/>
            <a:ext cx="4310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756" name="Google Shape;756;p36"/>
          <p:cNvSpPr txBox="1"/>
          <p:nvPr>
            <p:ph idx="2" type="title"/>
          </p:nvPr>
        </p:nvSpPr>
        <p:spPr>
          <a:xfrm>
            <a:off x="4060050" y="1641575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7"/>
          <p:cNvSpPr txBox="1"/>
          <p:nvPr>
            <p:ph idx="1" type="subTitle"/>
          </p:nvPr>
        </p:nvSpPr>
        <p:spPr>
          <a:xfrm>
            <a:off x="880975" y="1428300"/>
            <a:ext cx="7537200" cy="22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</a:t>
            </a:r>
            <a:endParaRPr/>
          </a:p>
        </p:txBody>
      </p:sp>
      <p:sp>
        <p:nvSpPr>
          <p:cNvPr id="762" name="Google Shape;762;p37"/>
          <p:cNvSpPr/>
          <p:nvPr/>
        </p:nvSpPr>
        <p:spPr>
          <a:xfrm>
            <a:off x="-215550" y="793225"/>
            <a:ext cx="9468300" cy="3581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37"/>
          <p:cNvSpPr txBox="1"/>
          <p:nvPr/>
        </p:nvSpPr>
        <p:spPr>
          <a:xfrm>
            <a:off x="643200" y="1155150"/>
            <a:ext cx="7750800" cy="28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Step 1: Pre-process Data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○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Calculate the response duration, delay of stimulus onset, stimulus location, stimulus contrast and session phase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○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Normalize data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Step 2: T-Test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○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Run a standard t-test in order to compare response duration after correct and after incorrect trial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ternational politics thesis by Slidesgo">
  <a:themeElements>
    <a:clrScheme name="Simple Light">
      <a:dk1>
        <a:srgbClr val="422B2B"/>
      </a:dk1>
      <a:lt1>
        <a:srgbClr val="F4EDED"/>
      </a:lt1>
      <a:dk2>
        <a:srgbClr val="FFFFFF"/>
      </a:dk2>
      <a:lt2>
        <a:srgbClr val="9C7E7E"/>
      </a:lt2>
      <a:accent1>
        <a:srgbClr val="422B2B"/>
      </a:accent1>
      <a:accent2>
        <a:srgbClr val="F4EDED"/>
      </a:accent2>
      <a:accent3>
        <a:srgbClr val="76A5AF"/>
      </a:accent3>
      <a:accent4>
        <a:srgbClr val="422B2B"/>
      </a:accent4>
      <a:accent5>
        <a:srgbClr val="76A5AF"/>
      </a:accent5>
      <a:accent6>
        <a:srgbClr val="9C7E7E"/>
      </a:accent6>
      <a:hlink>
        <a:srgbClr val="422B2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